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260" r:id="rId2"/>
    <p:sldId id="261" r:id="rId3"/>
    <p:sldId id="308" r:id="rId4"/>
    <p:sldId id="312" r:id="rId5"/>
    <p:sldId id="280" r:id="rId6"/>
    <p:sldId id="307" r:id="rId7"/>
    <p:sldId id="309" r:id="rId8"/>
    <p:sldId id="283" r:id="rId9"/>
    <p:sldId id="267" r:id="rId10"/>
    <p:sldId id="310" r:id="rId11"/>
    <p:sldId id="285" r:id="rId12"/>
    <p:sldId id="314" r:id="rId13"/>
    <p:sldId id="313" r:id="rId14"/>
    <p:sldId id="275" r:id="rId15"/>
    <p:sldId id="315" r:id="rId16"/>
    <p:sldId id="286"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9"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09"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09"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09"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09"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09"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09"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09"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09"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B9B93"/>
    <a:srgbClr val="DC54AD"/>
    <a:srgbClr val="00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77791" autoAdjust="0"/>
  </p:normalViewPr>
  <p:slideViewPr>
    <p:cSldViewPr snapToGrid="0">
      <p:cViewPr varScale="1">
        <p:scale>
          <a:sx n="58" d="100"/>
          <a:sy n="58" d="100"/>
        </p:scale>
        <p:origin x="-1614" y="-78"/>
      </p:cViewPr>
      <p:guideLst>
        <p:guide orient="horz" pos="2160"/>
        <p:guide pos="2880"/>
      </p:guideLst>
    </p:cSldViewPr>
  </p:slideViewPr>
  <p:outlineViewPr>
    <p:cViewPr>
      <p:scale>
        <a:sx n="33" d="100"/>
        <a:sy n="33" d="100"/>
      </p:scale>
      <p:origin x="0" y="1233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41" d="100"/>
          <a:sy n="141" d="100"/>
        </p:scale>
        <p:origin x="-340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113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1143000" y="4343400"/>
            <a:ext cx="45720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589642455"/>
      </p:ext>
    </p:extLst>
  </p:cSld>
  <p:clrMap bg1="lt1" tx1="dk1" bg2="lt2" tx2="dk2" accent1="accent1" accent2="accent2" accent3="accent3" accent4="accent4" accent5="accent5" accent6="accent6" hlink="hlink" folHlink="folHlink"/>
  <p:hf hdr="0" ftr="0" dt="0"/>
  <p:notesStyle>
    <a:lvl1pPr marL="231775" indent="-231775" algn="l" rtl="0" eaLnBrk="0" fontAlgn="base" hangingPunct="0">
      <a:spcBef>
        <a:spcPct val="30000"/>
      </a:spcBef>
      <a:spcAft>
        <a:spcPct val="0"/>
      </a:spcAft>
      <a:defRPr sz="1200" kern="1200">
        <a:solidFill>
          <a:schemeClr val="tx1"/>
        </a:solidFill>
        <a:latin typeface="Univers LT Std 45 Light" pitchFamily="-109" charset="0"/>
        <a:ea typeface="ＭＳ Ｐゴシック" pitchFamily="-109" charset="-128"/>
        <a:cs typeface="ＭＳ Ｐゴシック" pitchFamily="-109" charset="-128"/>
      </a:defRPr>
    </a:lvl1pPr>
    <a:lvl2pPr marL="517525" indent="-171450" algn="l" rtl="0" eaLnBrk="0" fontAlgn="base" hangingPunct="0">
      <a:spcBef>
        <a:spcPct val="30000"/>
      </a:spcBef>
      <a:spcAft>
        <a:spcPct val="0"/>
      </a:spcAft>
      <a:defRPr sz="1200" kern="1200">
        <a:solidFill>
          <a:schemeClr val="tx1"/>
        </a:solidFill>
        <a:latin typeface="Univers LT Std 45 Light" pitchFamily="-109" charset="0"/>
        <a:ea typeface="ＭＳ Ｐゴシック" pitchFamily="-109" charset="-128"/>
        <a:cs typeface="+mn-cs"/>
      </a:defRPr>
    </a:lvl2pPr>
    <a:lvl3pPr marL="857250" indent="-225425" algn="l" rtl="0" eaLnBrk="0" fontAlgn="base" hangingPunct="0">
      <a:spcBef>
        <a:spcPct val="30000"/>
      </a:spcBef>
      <a:spcAft>
        <a:spcPct val="0"/>
      </a:spcAft>
      <a:defRPr sz="1200" kern="1200">
        <a:solidFill>
          <a:schemeClr val="tx1"/>
        </a:solidFill>
        <a:latin typeface="Univers LT Std 45 Light" pitchFamily="-109" charset="0"/>
        <a:ea typeface="ＭＳ Ｐゴシック" pitchFamily="-109" charset="-128"/>
        <a:cs typeface="+mn-cs"/>
      </a:defRPr>
    </a:lvl3pPr>
    <a:lvl4pPr marL="1198563" indent="-227013" algn="l" rtl="0" eaLnBrk="0" fontAlgn="base" hangingPunct="0">
      <a:spcBef>
        <a:spcPct val="30000"/>
      </a:spcBef>
      <a:spcAft>
        <a:spcPct val="0"/>
      </a:spcAft>
      <a:defRPr sz="1200" kern="1200">
        <a:solidFill>
          <a:schemeClr val="tx1"/>
        </a:solidFill>
        <a:latin typeface="Univers LT Std 45 Light" pitchFamily="-109" charset="0"/>
        <a:ea typeface="ＭＳ Ｐゴシック" pitchFamily="-109" charset="-128"/>
        <a:cs typeface="+mn-cs"/>
      </a:defRPr>
    </a:lvl4pPr>
    <a:lvl5pPr marL="1541463" indent="-228600" algn="l" rtl="0" eaLnBrk="0" fontAlgn="base" hangingPunct="0">
      <a:spcBef>
        <a:spcPct val="30000"/>
      </a:spcBef>
      <a:spcAft>
        <a:spcPct val="0"/>
      </a:spcAft>
      <a:defRPr sz="1200" kern="1200">
        <a:solidFill>
          <a:schemeClr val="tx1"/>
        </a:solidFill>
        <a:latin typeface="Univers LT Std 45 Light"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endParaRPr lang="en-US" smtClean="0">
              <a:latin typeface="Univers LT Std 45 Light"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175" indent="4763">
              <a:lnSpc>
                <a:spcPct val="90000"/>
              </a:lnSpc>
              <a:buFont typeface="Times" pitchFamily="-109" charset="0"/>
              <a:buNone/>
            </a:pPr>
            <a:r>
              <a:rPr lang="en-US" sz="900" smtClean="0">
                <a:latin typeface="Univers LT Std 45 Light" pitchFamily="34" charset="0"/>
                <a:ea typeface="ＭＳ Ｐゴシック" pitchFamily="34" charset="-128"/>
              </a:rPr>
              <a:t>**For the purposes of this study, “selective” institutions were defined as those where less than 70 percent of applicants were admitted, the mean SAT score was 1025 or higher, and mean ACT score was 22 or higher.</a:t>
            </a:r>
          </a:p>
          <a:p>
            <a:pPr marL="3175" indent="4763"/>
            <a:endParaRPr lang="en-US" smtClean="0">
              <a:latin typeface="Univers LT Std 45 Light"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Univers LT Std 45 Light" pitchFamily="34" charset="0"/>
                <a:ea typeface="ＭＳ Ｐゴシック" pitchFamily="34" charset="-128"/>
              </a:rPr>
              <a:t>Discussion topic: How can parents help support their children?</a:t>
            </a:r>
          </a:p>
          <a:p>
            <a:r>
              <a:rPr lang="en-US" smtClean="0">
                <a:latin typeface="Univers LT Std 45 Light" pitchFamily="34" charset="0"/>
                <a:ea typeface="ＭＳ Ｐゴシック" pitchFamily="34" charset="-128"/>
              </a:rPr>
              <a:t> </a:t>
            </a:r>
          </a:p>
          <a:p>
            <a:pPr>
              <a:buFontTx/>
              <a:buChar char="•"/>
            </a:pPr>
            <a:r>
              <a:rPr lang="en-US" smtClean="0">
                <a:latin typeface="Univers LT Std 45 Light" pitchFamily="34" charset="0"/>
                <a:ea typeface="ＭＳ Ｐゴシック" pitchFamily="34" charset="-128"/>
              </a:rPr>
              <a:t>Encourage time management</a:t>
            </a:r>
          </a:p>
          <a:p>
            <a:pPr>
              <a:buFontTx/>
              <a:buChar char="•"/>
            </a:pPr>
            <a:r>
              <a:rPr lang="en-US" smtClean="0">
                <a:latin typeface="Univers LT Std 45 Light" pitchFamily="34" charset="0"/>
                <a:ea typeface="ＭＳ Ｐゴシック" pitchFamily="34" charset="-128"/>
              </a:rPr>
              <a:t>Remind them to prioritize</a:t>
            </a:r>
          </a:p>
          <a:p>
            <a:pPr>
              <a:buFontTx/>
              <a:buChar char="•"/>
            </a:pPr>
            <a:r>
              <a:rPr lang="en-US" smtClean="0">
                <a:latin typeface="Univers LT Std 45 Light" pitchFamily="34" charset="0"/>
                <a:ea typeface="ＭＳ Ｐゴシック" pitchFamily="34" charset="-128"/>
              </a:rPr>
              <a:t>Recommend they form study groups</a:t>
            </a:r>
          </a:p>
          <a:p>
            <a:pPr>
              <a:buFontTx/>
              <a:buChar char="•"/>
            </a:pPr>
            <a:r>
              <a:rPr lang="en-US" smtClean="0">
                <a:latin typeface="Univers LT Std 45 Light" pitchFamily="34" charset="0"/>
                <a:ea typeface="ＭＳ Ｐゴシック" pitchFamily="34" charset="-128"/>
              </a:rPr>
              <a:t>Designate specific areas for homework and studying</a:t>
            </a:r>
          </a:p>
          <a:p>
            <a:endParaRPr lang="en-US" smtClean="0">
              <a:latin typeface="Univers LT Std 45 Light"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Univers LT Std 45 Light" pitchFamily="34" charset="0"/>
                <a:ea typeface="ＭＳ Ｐゴシック" pitchFamily="34" charset="-128"/>
              </a:rPr>
              <a:t>If your school is located outside of the United States, Canada, and U.S. Territories and Commonwealths, and is not a U.S. Department of Defense Dependents School, the 2012 exam fee is $117. Fees vary at some private College Board-authorized testing centers outside of the United States.</a:t>
            </a:r>
          </a:p>
          <a:p>
            <a:endParaRPr lang="en-US" smtClean="0">
              <a:latin typeface="Univers LT Std 45 Light" pitchFamily="34" charset="0"/>
              <a:ea typeface="ＭＳ Ｐゴシック" pitchFamily="34" charset="-128"/>
            </a:endParaRPr>
          </a:p>
          <a:p>
            <a:r>
              <a:rPr lang="en-US" smtClean="0">
                <a:latin typeface="Univers LT Std 45 Light" pitchFamily="34" charset="0"/>
                <a:ea typeface="ＭＳ Ｐゴシック" pitchFamily="34" charset="-128"/>
              </a:rPr>
              <a:t>Information about AP fee reductions can be found at: www.collegeboard.com/apfeereductions</a:t>
            </a:r>
          </a:p>
          <a:p>
            <a:endParaRPr lang="en-US" smtClean="0">
              <a:latin typeface="Univers LT Std 45 Light" pitchFamily="34" charset="0"/>
              <a:ea typeface="ＭＳ Ｐゴシック" pitchFamily="34" charset="-128"/>
            </a:endParaRPr>
          </a:p>
          <a:p>
            <a:r>
              <a:rPr lang="en-US" smtClean="0">
                <a:latin typeface="Univers LT Std 45 Light" pitchFamily="34" charset="0"/>
                <a:ea typeface="ＭＳ Ｐゴシック" pitchFamily="34" charset="-128"/>
              </a:rPr>
              <a:t>Information about additional state and federal funding for AP Exam fees can be found at: www.collegeboard.com/apexamfeeassistance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endParaRPr lang="en-US" smtClean="0">
              <a:solidFill>
                <a:srgbClr val="191919"/>
              </a:solidFill>
              <a:latin typeface="Arial" charset="0"/>
              <a:ea typeface="ＭＳ Ｐゴシック" pitchFamily="34" charset="-128"/>
            </a:endParaRPr>
          </a:p>
          <a:p>
            <a:pPr>
              <a:lnSpc>
                <a:spcPct val="90000"/>
              </a:lnSpc>
              <a:buFont typeface="Times" pitchFamily="-109" charset="0"/>
              <a:buNone/>
            </a:pPr>
            <a:endParaRPr lang="en-US" smtClean="0">
              <a:latin typeface="Univers LT Std 45 Light"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sz="1000" smtClean="0">
                <a:latin typeface="Univers LT Std 45 Light" pitchFamily="34" charset="0"/>
                <a:ea typeface="ＭＳ Ｐゴシック" pitchFamily="34" charset="-128"/>
              </a:rPr>
              <a:t>* Of the remaining 73% of students who do not complete a bachelor’s degree in four years, approximately 25% earn a bachelor’s degree in 5 or 6 years, approximately 25% drop out or take more than 6 years to earn a bachelor’s degree, and approximately 23% transfer to another college or university, with typically lower graduation rates than students who do not transfer.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Univers LT Std 45 Light" pitchFamily="34" charset="0"/>
                <a:ea typeface="ＭＳ Ｐゴシック" pitchFamily="34" charset="-128"/>
              </a:rPr>
              <a:t/>
            </a:r>
            <a:br>
              <a:rPr lang="en-US" smtClean="0">
                <a:latin typeface="Univers LT Std 45 Light" pitchFamily="34" charset="0"/>
                <a:ea typeface="ＭＳ Ｐゴシック" pitchFamily="34" charset="-128"/>
              </a:rPr>
            </a:br>
            <a:endParaRPr lang="en-US" smtClean="0">
              <a:latin typeface="Univers LT Std 45 Light"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descr="ppt_cover3"/>
          <p:cNvPicPr>
            <a:picLocks noChangeAspect="1" noChangeArrowheads="1"/>
          </p:cNvPicPr>
          <p:nvPr userDrawn="1"/>
        </p:nvPicPr>
        <p:blipFill>
          <a:blip r:embed="rId2">
            <a:extLst>
              <a:ext uri="{28A0092B-C50C-407E-A947-70E740481C1C}">
                <a14:useLocalDpi xmlns:a14="http://schemas.microsoft.com/office/drawing/2010/main" val="0"/>
              </a:ext>
            </a:extLst>
          </a:blip>
          <a:srcRect l="7082" b="41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cb_logo_inspiring_small_gra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61200" y="6042025"/>
            <a:ext cx="1727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00425" y="2047875"/>
            <a:ext cx="4557713" cy="1246188"/>
          </a:xfrm>
        </p:spPr>
        <p:txBody>
          <a:bodyPr anchor="t"/>
          <a:lstStyle>
            <a:lvl1pPr>
              <a:defRPr/>
            </a:lvl1pPr>
          </a:lstStyle>
          <a:p>
            <a:r>
              <a:rPr lang="en-US"/>
              <a:t>Click to edit Master title style</a:t>
            </a:r>
          </a:p>
        </p:txBody>
      </p:sp>
      <p:sp>
        <p:nvSpPr>
          <p:cNvPr id="3075" name="Rectangle 3"/>
          <p:cNvSpPr>
            <a:spLocks noGrp="1" noChangeArrowheads="1"/>
          </p:cNvSpPr>
          <p:nvPr>
            <p:ph type="subTitle" idx="1"/>
          </p:nvPr>
        </p:nvSpPr>
        <p:spPr>
          <a:xfrm>
            <a:off x="3400425" y="3498850"/>
            <a:ext cx="4237038" cy="636588"/>
          </a:xfrm>
        </p:spPr>
        <p:txBody>
          <a:bodyPr/>
          <a:lstStyle>
            <a:lvl1pPr marL="0" indent="0">
              <a:buFont typeface="Times" pitchFamily="-109" charset="0"/>
              <a:buNone/>
              <a:defRPr sz="1600"/>
            </a:lvl1pPr>
          </a:lstStyle>
          <a:p>
            <a:r>
              <a:rPr lang="en-US"/>
              <a:t>Click to edit Master subtitle style</a:t>
            </a:r>
          </a:p>
        </p:txBody>
      </p:sp>
    </p:spTree>
    <p:extLst>
      <p:ext uri="{BB962C8B-B14F-4D97-AF65-F5344CB8AC3E}">
        <p14:creationId xmlns:p14="http://schemas.microsoft.com/office/powerpoint/2010/main" val="166316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60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82563"/>
            <a:ext cx="2076450" cy="5707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82563"/>
            <a:ext cx="6076950" cy="5707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7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userDrawn="1">
            <p:ph type="sldNum" sz="quarter" idx="10"/>
          </p:nvPr>
        </p:nvSpPr>
        <p:spPr/>
        <p:txBody>
          <a:bodyPr/>
          <a:lstStyle>
            <a:lvl1pPr>
              <a:defRPr/>
            </a:lvl1pPr>
          </a:lstStyle>
          <a:p>
            <a:fld id="{5D6613CD-A5E3-4A02-A62E-5AECE3EA3CB1}" type="slidenum">
              <a:rPr lang="en-US"/>
              <a:pPr/>
              <a:t>‹#›</a:t>
            </a:fld>
            <a:endParaRPr lang="en-US"/>
          </a:p>
        </p:txBody>
      </p:sp>
    </p:spTree>
    <p:extLst>
      <p:ext uri="{BB962C8B-B14F-4D97-AF65-F5344CB8AC3E}">
        <p14:creationId xmlns:p14="http://schemas.microsoft.com/office/powerpoint/2010/main" val="127082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559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562100"/>
            <a:ext cx="40767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62100"/>
            <a:ext cx="40767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userDrawn="1">
            <p:ph type="sldNum" sz="quarter" idx="10"/>
          </p:nvPr>
        </p:nvSpPr>
        <p:spPr/>
        <p:txBody>
          <a:bodyPr/>
          <a:lstStyle>
            <a:lvl1pPr>
              <a:defRPr/>
            </a:lvl1pPr>
          </a:lstStyle>
          <a:p>
            <a:fld id="{C88D91F8-984B-4FE7-9542-4738B511CCE0}" type="slidenum">
              <a:rPr lang="en-US"/>
              <a:pPr/>
              <a:t>‹#›</a:t>
            </a:fld>
            <a:endParaRPr lang="en-US"/>
          </a:p>
        </p:txBody>
      </p:sp>
    </p:spTree>
    <p:extLst>
      <p:ext uri="{BB962C8B-B14F-4D97-AF65-F5344CB8AC3E}">
        <p14:creationId xmlns:p14="http://schemas.microsoft.com/office/powerpoint/2010/main" val="110588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616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063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51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108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210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37" descr="ppt_inside3"/>
          <p:cNvPicPr>
            <a:picLocks noChangeAspect="1" noChangeArrowheads="1"/>
          </p:cNvPicPr>
          <p:nvPr userDrawn="1"/>
        </p:nvPicPr>
        <p:blipFill>
          <a:blip r:embed="rId13">
            <a:extLst>
              <a:ext uri="{28A0092B-C50C-407E-A947-70E740481C1C}">
                <a14:useLocalDpi xmlns:a14="http://schemas.microsoft.com/office/drawing/2010/main" val="0"/>
              </a:ext>
            </a:extLst>
          </a:blip>
          <a:srcRect l="7944" b="1158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4" descr="cb_logo_inspiring_small_gra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61200" y="6042025"/>
            <a:ext cx="1727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5"/>
          <p:cNvSpPr>
            <a:spLocks noGrp="1" noChangeArrowheads="1"/>
          </p:cNvSpPr>
          <p:nvPr>
            <p:ph type="title"/>
          </p:nvPr>
        </p:nvSpPr>
        <p:spPr bwMode="auto">
          <a:xfrm>
            <a:off x="419100" y="182563"/>
            <a:ext cx="8305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6"/>
          <p:cNvSpPr>
            <a:spLocks noGrp="1" noChangeArrowheads="1"/>
          </p:cNvSpPr>
          <p:nvPr>
            <p:ph type="body" idx="1"/>
          </p:nvPr>
        </p:nvSpPr>
        <p:spPr bwMode="auto">
          <a:xfrm>
            <a:off x="419100" y="1562100"/>
            <a:ext cx="83058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3"/>
          <p:cNvSpPr>
            <a:spLocks noGrp="1"/>
          </p:cNvSpPr>
          <p:nvPr userDrawn="1">
            <p:ph type="sldNum" sz="quarter" idx="4"/>
          </p:nvPr>
        </p:nvSpPr>
        <p:spPr>
          <a:xfrm>
            <a:off x="431800" y="6249988"/>
            <a:ext cx="2133600" cy="365125"/>
          </a:xfrm>
          <a:prstGeom prst="rect">
            <a:avLst/>
          </a:prstGeom>
        </p:spPr>
        <p:txBody>
          <a:bodyPr vert="horz" wrap="square" lIns="91440" tIns="45720" rIns="91440" bIns="45720" numCol="1" anchor="t" anchorCtr="0" compatLnSpc="1">
            <a:prstTxWarp prst="textNoShape">
              <a:avLst/>
            </a:prstTxWarp>
          </a:bodyPr>
          <a:lstStyle>
            <a:lvl1pPr>
              <a:defRPr sz="1100">
                <a:solidFill>
                  <a:srgbClr val="0099FF"/>
                </a:solidFill>
                <a:latin typeface="Arial" charset="0"/>
              </a:defRPr>
            </a:lvl1pPr>
          </a:lstStyle>
          <a:p>
            <a:fld id="{A4CC02D7-D0D2-4D84-87E9-59EC9DCA2D5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43" r:id="rId1"/>
    <p:sldLayoutId id="2147483941" r:id="rId2"/>
    <p:sldLayoutId id="2147483944" r:id="rId3"/>
    <p:sldLayoutId id="2147483942" r:id="rId4"/>
    <p:sldLayoutId id="2147483945" r:id="rId5"/>
    <p:sldLayoutId id="2147483946" r:id="rId6"/>
    <p:sldLayoutId id="2147483947" r:id="rId7"/>
    <p:sldLayoutId id="2147483948" r:id="rId8"/>
    <p:sldLayoutId id="2147483949" r:id="rId9"/>
    <p:sldLayoutId id="2147483950" r:id="rId10"/>
    <p:sldLayoutId id="2147483951" r:id="rId11"/>
  </p:sldLayoutIdLst>
  <p:hf hdr="0" ftr="0" dt="0"/>
  <p:txStyles>
    <p:titleStyle>
      <a:lvl1pPr algn="l" rtl="0" eaLnBrk="0" fontAlgn="base" hangingPunct="0">
        <a:spcBef>
          <a:spcPct val="0"/>
        </a:spcBef>
        <a:spcAft>
          <a:spcPct val="0"/>
        </a:spcAft>
        <a:defRPr sz="3200" b="1">
          <a:solidFill>
            <a:schemeClr val="bg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3200" b="1">
          <a:solidFill>
            <a:schemeClr val="bg1"/>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3200" b="1">
          <a:solidFill>
            <a:schemeClr val="bg1"/>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3200" b="1">
          <a:solidFill>
            <a:schemeClr val="bg1"/>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3200" b="1">
          <a:solidFill>
            <a:schemeClr val="bg1"/>
          </a:solidFill>
          <a:latin typeface="Arial" pitchFamily="-109" charset="0"/>
          <a:ea typeface="ＭＳ Ｐゴシック" pitchFamily="-109" charset="-128"/>
          <a:cs typeface="ＭＳ Ｐゴシック" pitchFamily="-109" charset="-128"/>
        </a:defRPr>
      </a:lvl5pPr>
      <a:lvl6pPr marL="457200" algn="l" rtl="0" fontAlgn="base">
        <a:spcBef>
          <a:spcPct val="0"/>
        </a:spcBef>
        <a:spcAft>
          <a:spcPct val="0"/>
        </a:spcAft>
        <a:defRPr sz="3200" b="1">
          <a:solidFill>
            <a:schemeClr val="bg1"/>
          </a:solidFill>
          <a:latin typeface="Arial" pitchFamily="-109" charset="0"/>
        </a:defRPr>
      </a:lvl6pPr>
      <a:lvl7pPr marL="914400" algn="l" rtl="0" fontAlgn="base">
        <a:spcBef>
          <a:spcPct val="0"/>
        </a:spcBef>
        <a:spcAft>
          <a:spcPct val="0"/>
        </a:spcAft>
        <a:defRPr sz="3200" b="1">
          <a:solidFill>
            <a:schemeClr val="bg1"/>
          </a:solidFill>
          <a:latin typeface="Arial" pitchFamily="-109" charset="0"/>
        </a:defRPr>
      </a:lvl7pPr>
      <a:lvl8pPr marL="1371600" algn="l" rtl="0" fontAlgn="base">
        <a:spcBef>
          <a:spcPct val="0"/>
        </a:spcBef>
        <a:spcAft>
          <a:spcPct val="0"/>
        </a:spcAft>
        <a:defRPr sz="3200" b="1">
          <a:solidFill>
            <a:schemeClr val="bg1"/>
          </a:solidFill>
          <a:latin typeface="Arial" pitchFamily="-109" charset="0"/>
        </a:defRPr>
      </a:lvl8pPr>
      <a:lvl9pPr marL="1828800" algn="l" rtl="0" fontAlgn="base">
        <a:spcBef>
          <a:spcPct val="0"/>
        </a:spcBef>
        <a:spcAft>
          <a:spcPct val="0"/>
        </a:spcAft>
        <a:defRPr sz="3200" b="1">
          <a:solidFill>
            <a:schemeClr val="bg1"/>
          </a:solidFill>
          <a:latin typeface="Arial" pitchFamily="-109" charset="0"/>
        </a:defRPr>
      </a:lvl9pPr>
    </p:titleStyle>
    <p:bodyStyle>
      <a:lvl1pPr marL="228600" indent="-228600" algn="l" rtl="0" eaLnBrk="0" fontAlgn="base" hangingPunct="0">
        <a:spcBef>
          <a:spcPct val="50000"/>
        </a:spcBef>
        <a:spcAft>
          <a:spcPct val="0"/>
        </a:spcAft>
        <a:buSzPct val="80000"/>
        <a:buFont typeface="Times" pitchFamily="-109" charset="0"/>
        <a:buChar char="•"/>
        <a:defRPr sz="2800">
          <a:solidFill>
            <a:srgbClr val="8B9B93"/>
          </a:solidFill>
          <a:latin typeface="+mn-lt"/>
          <a:ea typeface="ＭＳ Ｐゴシック" pitchFamily="-109" charset="-128"/>
          <a:cs typeface="ＭＳ Ｐゴシック" pitchFamily="-109" charset="-128"/>
        </a:defRPr>
      </a:lvl1pPr>
      <a:lvl2pPr marL="568325" indent="-225425" algn="l" rtl="0" eaLnBrk="0" fontAlgn="base" hangingPunct="0">
        <a:spcBef>
          <a:spcPct val="50000"/>
        </a:spcBef>
        <a:spcAft>
          <a:spcPct val="0"/>
        </a:spcAft>
        <a:buSzPct val="80000"/>
        <a:buFont typeface="Times" pitchFamily="-109" charset="0"/>
        <a:buChar char="•"/>
        <a:defRPr sz="2400">
          <a:solidFill>
            <a:srgbClr val="8B9B93"/>
          </a:solidFill>
          <a:latin typeface="+mn-lt"/>
          <a:ea typeface="ＭＳ Ｐゴシック" pitchFamily="-109" charset="-128"/>
        </a:defRPr>
      </a:lvl2pPr>
      <a:lvl3pPr marL="911225" indent="-228600" algn="l" rtl="0" eaLnBrk="0" fontAlgn="base" hangingPunct="0">
        <a:spcBef>
          <a:spcPct val="50000"/>
        </a:spcBef>
        <a:spcAft>
          <a:spcPct val="0"/>
        </a:spcAft>
        <a:buSzPct val="80000"/>
        <a:buFont typeface="Times" pitchFamily="-109" charset="0"/>
        <a:buChar char="•"/>
        <a:defRPr sz="2200">
          <a:solidFill>
            <a:srgbClr val="8B9B93"/>
          </a:solidFill>
          <a:latin typeface="+mn-lt"/>
          <a:ea typeface="ＭＳ Ｐゴシック" pitchFamily="-109" charset="-128"/>
        </a:defRPr>
      </a:lvl3pPr>
      <a:lvl4pPr marL="1254125" indent="-228600" algn="l" rtl="0" eaLnBrk="0" fontAlgn="base" hangingPunct="0">
        <a:spcBef>
          <a:spcPct val="50000"/>
        </a:spcBef>
        <a:spcAft>
          <a:spcPct val="0"/>
        </a:spcAft>
        <a:buSzPct val="80000"/>
        <a:buFont typeface="Times" pitchFamily="-109" charset="0"/>
        <a:buChar char="•"/>
        <a:defRPr sz="2000">
          <a:solidFill>
            <a:srgbClr val="8B9B93"/>
          </a:solidFill>
          <a:latin typeface="+mn-lt"/>
          <a:ea typeface="ＭＳ Ｐゴシック" pitchFamily="-109" charset="-128"/>
        </a:defRPr>
      </a:lvl4pPr>
      <a:lvl5pPr marL="1597025" indent="-228600" algn="l" rtl="0" eaLnBrk="0" fontAlgn="base" hangingPunct="0">
        <a:spcBef>
          <a:spcPct val="50000"/>
        </a:spcBef>
        <a:spcAft>
          <a:spcPct val="0"/>
        </a:spcAft>
        <a:buSzPct val="80000"/>
        <a:buFont typeface="Times" pitchFamily="-109" charset="0"/>
        <a:buChar char="•"/>
        <a:defRPr sz="2000">
          <a:solidFill>
            <a:srgbClr val="8B9B93"/>
          </a:solidFill>
          <a:latin typeface="+mn-lt"/>
          <a:ea typeface="ＭＳ Ｐゴシック" pitchFamily="-109" charset="-128"/>
        </a:defRPr>
      </a:lvl5pPr>
      <a:lvl6pPr marL="2054225" indent="-228600" algn="l" rtl="0" fontAlgn="base">
        <a:spcBef>
          <a:spcPct val="50000"/>
        </a:spcBef>
        <a:spcAft>
          <a:spcPct val="0"/>
        </a:spcAft>
        <a:buSzPct val="80000"/>
        <a:buFont typeface="Times" pitchFamily="-109" charset="0"/>
        <a:buChar char="•"/>
        <a:defRPr sz="2000">
          <a:solidFill>
            <a:srgbClr val="8B9B93"/>
          </a:solidFill>
          <a:latin typeface="+mn-lt"/>
          <a:ea typeface="ＭＳ Ｐゴシック" pitchFamily="-109" charset="-128"/>
        </a:defRPr>
      </a:lvl6pPr>
      <a:lvl7pPr marL="2511425" indent="-228600" algn="l" rtl="0" fontAlgn="base">
        <a:spcBef>
          <a:spcPct val="50000"/>
        </a:spcBef>
        <a:spcAft>
          <a:spcPct val="0"/>
        </a:spcAft>
        <a:buSzPct val="80000"/>
        <a:buFont typeface="Times" pitchFamily="-109" charset="0"/>
        <a:buChar char="•"/>
        <a:defRPr sz="2000">
          <a:solidFill>
            <a:srgbClr val="8B9B93"/>
          </a:solidFill>
          <a:latin typeface="+mn-lt"/>
          <a:ea typeface="ＭＳ Ｐゴシック" pitchFamily="-109" charset="-128"/>
        </a:defRPr>
      </a:lvl7pPr>
      <a:lvl8pPr marL="2968625" indent="-228600" algn="l" rtl="0" fontAlgn="base">
        <a:spcBef>
          <a:spcPct val="50000"/>
        </a:spcBef>
        <a:spcAft>
          <a:spcPct val="0"/>
        </a:spcAft>
        <a:buSzPct val="80000"/>
        <a:buFont typeface="Times" pitchFamily="-109" charset="0"/>
        <a:buChar char="•"/>
        <a:defRPr sz="2000">
          <a:solidFill>
            <a:srgbClr val="8B9B93"/>
          </a:solidFill>
          <a:latin typeface="+mn-lt"/>
          <a:ea typeface="ＭＳ Ｐゴシック" pitchFamily="-109" charset="-128"/>
        </a:defRPr>
      </a:lvl8pPr>
      <a:lvl9pPr marL="3425825" indent="-228600" algn="l" rtl="0" fontAlgn="base">
        <a:spcBef>
          <a:spcPct val="50000"/>
        </a:spcBef>
        <a:spcAft>
          <a:spcPct val="0"/>
        </a:spcAft>
        <a:buSzPct val="80000"/>
        <a:buFont typeface="Times" pitchFamily="-109" charset="0"/>
        <a:buChar char="•"/>
        <a:defRPr sz="2000">
          <a:solidFill>
            <a:srgbClr val="8B9B93"/>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4468813" y="1801813"/>
            <a:ext cx="4419600" cy="1246187"/>
          </a:xfrm>
        </p:spPr>
        <p:txBody>
          <a:bodyPr/>
          <a:lstStyle/>
          <a:p>
            <a:r>
              <a:rPr lang="en-US" smtClean="0">
                <a:ea typeface="ＭＳ Ｐゴシック" pitchFamily="34" charset="-128"/>
              </a:rPr>
              <a:t>The AP</a:t>
            </a:r>
            <a:r>
              <a:rPr lang="en-US" baseline="30000" smtClean="0">
                <a:ea typeface="ＭＳ Ｐゴシック" pitchFamily="34" charset="-128"/>
              </a:rPr>
              <a:t>®</a:t>
            </a:r>
            <a:r>
              <a:rPr lang="en-US" smtClean="0">
                <a:ea typeface="ＭＳ Ｐゴシック" pitchFamily="34" charset="-128"/>
              </a:rPr>
              <a:t> Program</a:t>
            </a:r>
          </a:p>
        </p:txBody>
      </p:sp>
      <p:sp>
        <p:nvSpPr>
          <p:cNvPr id="11267" name="Rectangle 5"/>
          <p:cNvSpPr>
            <a:spLocks noGrp="1" noChangeArrowheads="1"/>
          </p:cNvSpPr>
          <p:nvPr>
            <p:ph type="subTitle" idx="1"/>
          </p:nvPr>
        </p:nvSpPr>
        <p:spPr>
          <a:xfrm>
            <a:off x="4483100" y="3197225"/>
            <a:ext cx="4140200" cy="2670175"/>
          </a:xfrm>
        </p:spPr>
        <p:txBody>
          <a:bodyPr/>
          <a:lstStyle/>
          <a:p>
            <a:pPr algn="ctr">
              <a:lnSpc>
                <a:spcPct val="150000"/>
              </a:lnSpc>
            </a:pPr>
            <a:r>
              <a:rPr lang="en-US" dirty="0" smtClean="0">
                <a:ea typeface="ＭＳ Ｐゴシック" pitchFamily="34" charset="-128"/>
              </a:rPr>
              <a:t>at </a:t>
            </a:r>
            <a:r>
              <a:rPr lang="en-US" dirty="0" smtClean="0">
                <a:ea typeface="ＭＳ Ｐゴシック" pitchFamily="34" charset="-128"/>
              </a:rPr>
              <a:t>the ELGIN HIGH SCHOOL GIFTED AND TALENTED ACADEMY</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34" charset="-128"/>
              </a:rPr>
              <a:t>AP Credit Expands Students’ Options</a:t>
            </a:r>
          </a:p>
        </p:txBody>
      </p:sp>
      <p:sp>
        <p:nvSpPr>
          <p:cNvPr id="3" name="Content Placeholder 2"/>
          <p:cNvSpPr>
            <a:spLocks noGrp="1"/>
          </p:cNvSpPr>
          <p:nvPr>
            <p:ph idx="1"/>
          </p:nvPr>
        </p:nvSpPr>
        <p:spPr>
          <a:xfrm>
            <a:off x="419100" y="1562100"/>
            <a:ext cx="5483225" cy="4327525"/>
          </a:xfrm>
        </p:spPr>
        <p:txBody>
          <a:bodyPr/>
          <a:lstStyle/>
          <a:p>
            <a:pPr marL="0" indent="0">
              <a:buFont typeface="Times" pitchFamily="-109" charset="0"/>
              <a:buNone/>
            </a:pPr>
            <a:r>
              <a:rPr lang="en-US" smtClean="0">
                <a:ea typeface="ＭＳ Ｐゴシック" pitchFamily="34" charset="-128"/>
              </a:rPr>
              <a:t>College credit earned through AP Exams allows students to move into upper-level college courses sooner, pursue a double major, and gain time to study and travel abroad.</a:t>
            </a:r>
          </a:p>
          <a:p>
            <a:pPr marL="0" indent="0">
              <a:buFont typeface="Times" pitchFamily="-109" charset="0"/>
              <a:buNone/>
            </a:pPr>
            <a:endParaRPr lang="en-US" smtClean="0">
              <a:solidFill>
                <a:srgbClr val="00102A"/>
              </a:solidFill>
              <a:ea typeface="ＭＳ Ｐゴシック" pitchFamily="34" charset="-128"/>
            </a:endParaRPr>
          </a:p>
          <a:p>
            <a:pPr marL="0" indent="0">
              <a:buFont typeface="Times" pitchFamily="-109" charset="0"/>
              <a:buNone/>
            </a:pPr>
            <a:endParaRPr lang="en-US" smtClean="0">
              <a:solidFill>
                <a:srgbClr val="00102A"/>
              </a:solidFill>
              <a:ea typeface="ＭＳ Ｐゴシック" pitchFamily="34" charset="-128"/>
            </a:endParaRPr>
          </a:p>
          <a:p>
            <a:pPr marL="0" indent="0">
              <a:buFont typeface="Times" pitchFamily="-109" charset="0"/>
              <a:buNone/>
            </a:pPr>
            <a:endParaRPr lang="en-US" smtClean="0">
              <a:ea typeface="ＭＳ Ｐゴシック" pitchFamily="34" charset="-128"/>
            </a:endParaRP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D2A8D3A5-F9BF-49C6-8D33-41321F0C4DA6}" type="slidenum">
              <a:rPr lang="en-US" sz="1100">
                <a:solidFill>
                  <a:srgbClr val="0099FF"/>
                </a:solidFill>
                <a:latin typeface="Arial" charset="0"/>
              </a:rPr>
              <a:pPr/>
              <a:t>10</a:t>
            </a:fld>
            <a:endParaRPr lang="en-US" sz="1100">
              <a:solidFill>
                <a:srgbClr val="0099FF"/>
              </a:solidFill>
              <a:latin typeface="Arial" charset="0"/>
            </a:endParaRPr>
          </a:p>
        </p:txBody>
      </p:sp>
      <p:sp>
        <p:nvSpPr>
          <p:cNvPr id="5" name="TextBox 4"/>
          <p:cNvSpPr txBox="1"/>
          <p:nvPr/>
        </p:nvSpPr>
        <p:spPr>
          <a:xfrm>
            <a:off x="523875" y="4216400"/>
            <a:ext cx="5349875" cy="2308225"/>
          </a:xfrm>
          <a:prstGeom prst="rect">
            <a:avLst/>
          </a:prstGeom>
          <a:noFill/>
        </p:spPr>
        <p:txBody>
          <a:bodyPr>
            <a:spAutoFit/>
          </a:bodyPr>
          <a:lstStyle>
            <a:lvl1pPr>
              <a:defRPr sz="2400">
                <a:solidFill>
                  <a:schemeClr val="tx1"/>
                </a:solidFill>
                <a:latin typeface="Times" pitchFamily="-109" charset="0"/>
                <a:ea typeface="ＭＳ Ｐゴシック" pitchFamily="34" charset="-128"/>
              </a:defRPr>
            </a:lvl1pPr>
            <a:lvl2pPr marL="339725">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pPr lvl="1"/>
            <a:r>
              <a:rPr lang="en-US" sz="2000">
                <a:solidFill>
                  <a:schemeClr val="bg1"/>
                </a:solidFill>
                <a:latin typeface="Arial" charset="0"/>
              </a:rPr>
              <a:t>“As a freshman, I was able to skip general education requirements and head straight into the higher-level classes I wanted to take. Taking AP Exams literally saved me semesters of time.”—Brent Wiese, University of Iowa</a:t>
            </a:r>
          </a:p>
          <a:p>
            <a:endParaRPr lang="en-US"/>
          </a:p>
        </p:txBody>
      </p:sp>
      <p:pic>
        <p:nvPicPr>
          <p:cNvPr id="2048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1606550"/>
            <a:ext cx="2592387"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17500" y="2319338"/>
            <a:ext cx="3935413" cy="3857625"/>
          </a:xfrm>
          <a:noFill/>
        </p:spPr>
        <p:txBody>
          <a:bodyPr/>
          <a:lstStyle/>
          <a:p>
            <a:pPr marL="457200" indent="-457200">
              <a:lnSpc>
                <a:spcPct val="80000"/>
              </a:lnSpc>
              <a:spcBef>
                <a:spcPct val="40000"/>
              </a:spcBef>
              <a:buFontTx/>
              <a:buAutoNum type="arabicPeriod"/>
            </a:pPr>
            <a:r>
              <a:rPr lang="en-US" sz="2000" smtClean="0">
                <a:ea typeface="ＭＳ Ｐゴシック" pitchFamily="34" charset="-128"/>
              </a:rPr>
              <a:t>Search by college or university name or by letter of the alphabet</a:t>
            </a:r>
          </a:p>
          <a:p>
            <a:pPr marL="457200" indent="-457200">
              <a:lnSpc>
                <a:spcPct val="80000"/>
              </a:lnSpc>
              <a:spcBef>
                <a:spcPct val="40000"/>
              </a:spcBef>
              <a:buFontTx/>
              <a:buAutoNum type="arabicPeriod"/>
            </a:pPr>
            <a:r>
              <a:rPr lang="en-US" sz="2000" smtClean="0">
                <a:ea typeface="ＭＳ Ｐゴシック" pitchFamily="34" charset="-128"/>
              </a:rPr>
              <a:t>You will see two things for each school:</a:t>
            </a:r>
          </a:p>
          <a:p>
            <a:pPr marL="803275" lvl="1" indent="-231775">
              <a:lnSpc>
                <a:spcPct val="80000"/>
              </a:lnSpc>
              <a:spcBef>
                <a:spcPct val="40000"/>
              </a:spcBef>
            </a:pPr>
            <a:r>
              <a:rPr lang="en-US" sz="1800" smtClean="0">
                <a:ea typeface="ＭＳ Ｐゴシック" pitchFamily="34" charset="-128"/>
                <a:cs typeface="Times New Roman" pitchFamily="18" charset="0"/>
              </a:rPr>
              <a:t>A link to the college’s own Web page that details its AP credit and placement policies.</a:t>
            </a:r>
          </a:p>
          <a:p>
            <a:pPr marL="803275" lvl="1" indent="-231775">
              <a:lnSpc>
                <a:spcPct val="80000"/>
              </a:lnSpc>
              <a:spcBef>
                <a:spcPct val="40000"/>
              </a:spcBef>
            </a:pPr>
            <a:r>
              <a:rPr lang="en-US" sz="1800" smtClean="0">
                <a:ea typeface="ＭＳ Ｐゴシック" pitchFamily="34" charset="-128"/>
                <a:cs typeface="Times New Roman" pitchFamily="18" charset="0"/>
              </a:rPr>
              <a:t>A statement by the college or university about its AP policy.</a:t>
            </a:r>
            <a:endParaRPr lang="en-US" sz="1800" smtClean="0">
              <a:ea typeface="ＭＳ Ｐゴシック" pitchFamily="34" charset="-128"/>
            </a:endParaRPr>
          </a:p>
        </p:txBody>
      </p:sp>
      <p:sp>
        <p:nvSpPr>
          <p:cNvPr id="21507" name="Rectangle 12"/>
          <p:cNvSpPr>
            <a:spLocks noGrp="1" noChangeArrowheads="1"/>
          </p:cNvSpPr>
          <p:nvPr>
            <p:ph type="title"/>
          </p:nvPr>
        </p:nvSpPr>
        <p:spPr>
          <a:noFill/>
        </p:spPr>
        <p:txBody>
          <a:bodyPr/>
          <a:lstStyle/>
          <a:p>
            <a:r>
              <a:rPr lang="en-US" smtClean="0">
                <a:ea typeface="ＭＳ Ｐゴシック" pitchFamily="34" charset="-128"/>
              </a:rPr>
              <a:t>AP Credit Policy Information</a:t>
            </a:r>
          </a:p>
        </p:txBody>
      </p:sp>
      <p:pic>
        <p:nvPicPr>
          <p:cNvPr id="21508"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363" y="2381250"/>
            <a:ext cx="4494212"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41313" y="1449388"/>
            <a:ext cx="8351837" cy="693737"/>
          </a:xfrm>
          <a:prstGeom prst="rect">
            <a:avLst/>
          </a:prstGeom>
          <a:noFill/>
          <a:ln w="9525">
            <a:noFill/>
            <a:miter lim="800000"/>
            <a:headEnd/>
            <a:tailEnd/>
          </a:ln>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pPr>
              <a:lnSpc>
                <a:spcPct val="80000"/>
              </a:lnSpc>
              <a:spcBef>
                <a:spcPct val="40000"/>
              </a:spcBef>
              <a:buSzPct val="80000"/>
            </a:pPr>
            <a:r>
              <a:rPr lang="en-US" sz="2000">
                <a:solidFill>
                  <a:srgbClr val="8B9B93"/>
                </a:solidFill>
                <a:latin typeface="Arial" charset="0"/>
              </a:rPr>
              <a:t>Information about AP credit and placement policies at many colleges and universities is available at  </a:t>
            </a:r>
            <a:r>
              <a:rPr lang="en-US" sz="2000">
                <a:solidFill>
                  <a:schemeClr val="bg1"/>
                </a:solidFill>
                <a:latin typeface="Arial" charset="0"/>
              </a:rPr>
              <a:t>www.collegeboard.org/apcreditpolicy.</a:t>
            </a:r>
            <a:endParaRPr lang="en-US" sz="1800">
              <a:solidFill>
                <a:schemeClr val="bg1"/>
              </a:solidFill>
              <a:latin typeface="Arial" charset="0"/>
            </a:endParaRPr>
          </a:p>
        </p:txBody>
      </p:sp>
      <p:sp>
        <p:nvSpPr>
          <p:cNvPr id="2151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FD13F6A4-F777-404E-ADB7-C7C393648749}" type="slidenum">
              <a:rPr lang="en-US" sz="1100">
                <a:solidFill>
                  <a:srgbClr val="0099FF"/>
                </a:solidFill>
                <a:latin typeface="Arial" charset="0"/>
              </a:rPr>
              <a:pPr/>
              <a:t>11</a:t>
            </a:fld>
            <a:endParaRPr lang="en-US" sz="1100">
              <a:solidFill>
                <a:srgbClr val="0099FF"/>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34" charset="-128"/>
              </a:rPr>
              <a:t>AP Helps Students Graduate on Time…</a:t>
            </a:r>
          </a:p>
        </p:txBody>
      </p:sp>
      <p:sp>
        <p:nvSpPr>
          <p:cNvPr id="3" name="Content Placeholder 2"/>
          <p:cNvSpPr>
            <a:spLocks noGrp="1"/>
          </p:cNvSpPr>
          <p:nvPr>
            <p:ph idx="1"/>
          </p:nvPr>
        </p:nvSpPr>
        <p:spPr/>
        <p:txBody>
          <a:bodyPr/>
          <a:lstStyle/>
          <a:p>
            <a:pPr marL="0" indent="0">
              <a:buFont typeface="Times" pitchFamily="-109" charset="0"/>
              <a:buNone/>
              <a:defRPr/>
            </a:pPr>
            <a:r>
              <a:rPr lang="en-US" dirty="0" smtClean="0">
                <a:ea typeface="ＭＳ Ｐゴシック" pitchFamily="34" charset="-128"/>
              </a:rPr>
              <a:t>Students who take AP courses and exams are much more likely than their peers to complete a college degree on time.</a:t>
            </a:r>
          </a:p>
          <a:p>
            <a:pPr>
              <a:defRPr/>
            </a:pPr>
            <a:r>
              <a:rPr lang="en-US" sz="2000" dirty="0" smtClean="0"/>
              <a:t>Only </a:t>
            </a:r>
            <a:r>
              <a:rPr lang="en-US" sz="2000" b="1" dirty="0" smtClean="0"/>
              <a:t>one in four </a:t>
            </a:r>
            <a:r>
              <a:rPr lang="en-US" sz="2000" dirty="0" smtClean="0"/>
              <a:t>students who enter college complete a bachelor’s degree in four years.*</a:t>
            </a:r>
          </a:p>
          <a:p>
            <a:pPr>
              <a:defRPr/>
            </a:pPr>
            <a:r>
              <a:rPr lang="en-US" sz="2000" dirty="0" smtClean="0"/>
              <a:t> A recent study** showed that students taking AP courses and exams were </a:t>
            </a:r>
            <a:r>
              <a:rPr lang="en-US" sz="2000" b="1" dirty="0" smtClean="0"/>
              <a:t>much more likely </a:t>
            </a:r>
            <a:r>
              <a:rPr lang="en-US" sz="2000" dirty="0" smtClean="0"/>
              <a:t>to earn a college degree in four years. </a:t>
            </a:r>
          </a:p>
          <a:p>
            <a:pPr>
              <a:buFont typeface="Times" pitchFamily="-109" charset="0"/>
              <a:buNone/>
              <a:defRPr/>
            </a:pPr>
            <a:r>
              <a:rPr lang="en-US" sz="2000" dirty="0" smtClean="0"/>
              <a:t>	For example, AP English Literature students had four-year college graduation rates that were </a:t>
            </a:r>
            <a:r>
              <a:rPr lang="en-US" sz="2000" b="1" dirty="0" smtClean="0"/>
              <a:t>62% higher </a:t>
            </a:r>
            <a:r>
              <a:rPr lang="en-US" sz="2000" dirty="0" smtClean="0"/>
              <a:t>than students that had not taken AP English Literature.</a:t>
            </a:r>
            <a:endParaRPr lang="en-US" sz="2000" dirty="0"/>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9A5A9597-77C6-4DE6-821B-C723A3EC6891}" type="slidenum">
              <a:rPr lang="en-US" sz="1100">
                <a:solidFill>
                  <a:srgbClr val="0099FF"/>
                </a:solidFill>
                <a:latin typeface="Arial" charset="0"/>
              </a:rPr>
              <a:pPr/>
              <a:t>12</a:t>
            </a:fld>
            <a:endParaRPr lang="en-US" sz="1100">
              <a:solidFill>
                <a:srgbClr val="0099FF"/>
              </a:solidFill>
              <a:latin typeface="Arial" charset="0"/>
            </a:endParaRPr>
          </a:p>
        </p:txBody>
      </p:sp>
      <p:sp>
        <p:nvSpPr>
          <p:cNvPr id="5" name="TextBox 4"/>
          <p:cNvSpPr txBox="1"/>
          <p:nvPr/>
        </p:nvSpPr>
        <p:spPr>
          <a:xfrm>
            <a:off x="873125" y="6180138"/>
            <a:ext cx="6142038" cy="908050"/>
          </a:xfrm>
          <a:prstGeom prst="rect">
            <a:avLst/>
          </a:prstGeom>
          <a:noFill/>
        </p:spPr>
        <p:txBody>
          <a:bodyPr>
            <a:spAutoFit/>
          </a:bodyPr>
          <a:lstStyle>
            <a:lvl1pPr>
              <a:defRPr sz="2400">
                <a:solidFill>
                  <a:schemeClr val="tx1"/>
                </a:solidFill>
                <a:latin typeface="Times" pitchFamily="-109" charset="0"/>
                <a:ea typeface="ＭＳ Ｐゴシック" pitchFamily="34" charset="-128"/>
              </a:defRPr>
            </a:lvl1pPr>
            <a:lvl2pPr>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r>
              <a:rPr lang="en-US" sz="1100">
                <a:solidFill>
                  <a:srgbClr val="000000"/>
                </a:solidFill>
                <a:latin typeface="Arial" charset="0"/>
              </a:rPr>
              <a:t>* IPEDS database, 2008</a:t>
            </a:r>
          </a:p>
          <a:p>
            <a:pPr marL="0" lvl="1"/>
            <a:r>
              <a:rPr lang="en-US" sz="1100">
                <a:solidFill>
                  <a:srgbClr val="000000"/>
                </a:solidFill>
                <a:latin typeface="Arial" charset="0"/>
              </a:rPr>
              <a:t>** Linda Hargrove, Donn Godin, and Barbara Dodd, “College Outcomes Comparisons by AP and Non-AP High School Experiences.” The College Board, 2008. </a:t>
            </a:r>
          </a:p>
          <a:p>
            <a:r>
              <a:rPr lang="en-US" sz="1000">
                <a:solidFill>
                  <a:srgbClr val="000000"/>
                </a:solidFill>
              </a:rPr>
              <a:t/>
            </a:r>
            <a:br>
              <a:rPr lang="en-US" sz="1000">
                <a:solidFill>
                  <a:srgbClr val="000000"/>
                </a:solidFill>
              </a:rPr>
            </a:br>
            <a:endParaRPr lang="en-US" sz="10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ea typeface="ＭＳ Ｐゴシック" pitchFamily="34" charset="-128"/>
              </a:rPr>
              <a:t>… and Save Money</a:t>
            </a:r>
          </a:p>
        </p:txBody>
      </p:sp>
      <p:sp>
        <p:nvSpPr>
          <p:cNvPr id="23555" name="Content Placeholder 2"/>
          <p:cNvSpPr>
            <a:spLocks noGrp="1"/>
          </p:cNvSpPr>
          <p:nvPr>
            <p:ph idx="1"/>
          </p:nvPr>
        </p:nvSpPr>
        <p:spPr/>
        <p:txBody>
          <a:bodyPr/>
          <a:lstStyle/>
          <a:p>
            <a:r>
              <a:rPr lang="en-US" smtClean="0">
                <a:ea typeface="ＭＳ Ｐゴシック" pitchFamily="34" charset="-128"/>
              </a:rPr>
              <a:t>Students who take five years or more to graduate can spend </a:t>
            </a:r>
            <a:r>
              <a:rPr lang="en-US" b="1" smtClean="0">
                <a:ea typeface="ＭＳ Ｐゴシック" pitchFamily="34" charset="-128"/>
              </a:rPr>
              <a:t>$8,000-$27,000 for each additional year in college</a:t>
            </a:r>
            <a:r>
              <a:rPr lang="en-US" smtClean="0">
                <a:ea typeface="ＭＳ Ｐゴシック" pitchFamily="34" charset="-128"/>
              </a:rPr>
              <a:t>.</a:t>
            </a:r>
          </a:p>
          <a:p>
            <a:pPr lvl="1"/>
            <a:r>
              <a:rPr lang="en-US" smtClean="0">
                <a:ea typeface="ＭＳ Ｐゴシック" pitchFamily="34" charset="-128"/>
              </a:rPr>
              <a:t>The typical college cost per year for a four-year public institution is $8,142 for in-state students and $19,670 for out-of-state students.*</a:t>
            </a:r>
          </a:p>
          <a:p>
            <a:pPr lvl="1"/>
            <a:r>
              <a:rPr lang="en-US" smtClean="0">
                <a:ea typeface="ＭＳ Ｐゴシック" pitchFamily="34" charset="-128"/>
              </a:rPr>
              <a:t>Students attending private institutions might expect to incur $27,389 for each additional year it takes to earn a bachelor’s degree.*</a:t>
            </a:r>
          </a:p>
          <a:p>
            <a:endParaRPr lang="en-US" smtClean="0">
              <a:ea typeface="ＭＳ Ｐゴシック" pitchFamily="34" charset="-128"/>
            </a:endParaRPr>
          </a:p>
        </p:txBody>
      </p:sp>
      <p:sp>
        <p:nvSpPr>
          <p:cNvPr id="235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4FD6B28E-85FD-46B7-91AD-130C4A480924}" type="slidenum">
              <a:rPr lang="en-US" sz="1100">
                <a:solidFill>
                  <a:srgbClr val="0099FF"/>
                </a:solidFill>
                <a:latin typeface="Arial" charset="0"/>
              </a:rPr>
              <a:pPr/>
              <a:t>13</a:t>
            </a:fld>
            <a:endParaRPr lang="en-US" sz="1100">
              <a:solidFill>
                <a:srgbClr val="0099FF"/>
              </a:solidFill>
              <a:latin typeface="Arial" charset="0"/>
            </a:endParaRPr>
          </a:p>
        </p:txBody>
      </p:sp>
      <p:sp>
        <p:nvSpPr>
          <p:cNvPr id="5" name="TextBox 4"/>
          <p:cNvSpPr txBox="1"/>
          <p:nvPr/>
        </p:nvSpPr>
        <p:spPr>
          <a:xfrm>
            <a:off x="873125" y="6180138"/>
            <a:ext cx="6142038" cy="908050"/>
          </a:xfrm>
          <a:prstGeom prst="rect">
            <a:avLst/>
          </a:prstGeom>
          <a:noFill/>
        </p:spPr>
        <p:txBody>
          <a:bodyPr>
            <a:spAutoFit/>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r>
              <a:rPr lang="en-US" sz="1100">
                <a:solidFill>
                  <a:srgbClr val="000000"/>
                </a:solidFill>
                <a:latin typeface="Arial" charset="0"/>
              </a:rPr>
              <a:t>* Costs include tuition, fees, and books and supplies only, and do not include room, board, and other living expenses. Average Estimated Undergraduate Budgets, 2009-10 (Enrollment-Weighted). The College Board, ”Trends in College Pricing,” 2009.</a:t>
            </a:r>
          </a:p>
          <a:p>
            <a:r>
              <a:rPr lang="en-US" sz="1000">
                <a:solidFill>
                  <a:srgbClr val="000000"/>
                </a:solidFill>
              </a:rPr>
              <a:t/>
            </a:r>
            <a:br>
              <a:rPr lang="en-US" sz="1000">
                <a:solidFill>
                  <a:srgbClr val="000000"/>
                </a:solidFill>
              </a:rPr>
            </a:br>
            <a:endParaRPr lang="en-US" sz="10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00" y="1473200"/>
            <a:ext cx="362902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420688" y="182563"/>
            <a:ext cx="8302625" cy="814387"/>
          </a:xfrm>
        </p:spPr>
        <p:txBody>
          <a:bodyPr/>
          <a:lstStyle/>
          <a:p>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AP Boosts Eligibility for Scholarships</a:t>
            </a:r>
            <a:br>
              <a:rPr lang="en-US" smtClean="0">
                <a:ea typeface="ＭＳ Ｐゴシック" pitchFamily="34" charset="-128"/>
              </a:rPr>
            </a:br>
            <a:endParaRPr lang="en-US" smtClean="0">
              <a:ea typeface="ＭＳ Ｐゴシック" pitchFamily="34" charset="-128"/>
            </a:endParaRPr>
          </a:p>
        </p:txBody>
      </p:sp>
      <p:sp>
        <p:nvSpPr>
          <p:cNvPr id="24580" name="Rectangle 3"/>
          <p:cNvSpPr>
            <a:spLocks noGrp="1" noChangeArrowheads="1"/>
          </p:cNvSpPr>
          <p:nvPr>
            <p:ph type="body" idx="1"/>
          </p:nvPr>
        </p:nvSpPr>
        <p:spPr>
          <a:xfrm>
            <a:off x="385763" y="1538288"/>
            <a:ext cx="4213225" cy="4630737"/>
          </a:xfrm>
        </p:spPr>
        <p:txBody>
          <a:bodyPr/>
          <a:lstStyle/>
          <a:p>
            <a:pPr marL="3175" indent="4763">
              <a:lnSpc>
                <a:spcPct val="90000"/>
              </a:lnSpc>
              <a:buFont typeface="Times" pitchFamily="-109" charset="0"/>
              <a:buNone/>
            </a:pPr>
            <a:r>
              <a:rPr lang="en-US" sz="2400" b="1" smtClean="0">
                <a:ea typeface="ＭＳ Ｐゴシック" pitchFamily="34" charset="-128"/>
              </a:rPr>
              <a:t>31%</a:t>
            </a:r>
            <a:r>
              <a:rPr lang="en-US" sz="2400" smtClean="0">
                <a:ea typeface="ＭＳ Ｐゴシック" pitchFamily="34" charset="-128"/>
              </a:rPr>
              <a:t> of colleges and universities consider a student’s AP experience when making decisions about which students will receive scholarships.* </a:t>
            </a:r>
          </a:p>
          <a:p>
            <a:pPr marL="3175" indent="4763">
              <a:lnSpc>
                <a:spcPct val="90000"/>
              </a:lnSpc>
              <a:buFont typeface="Times" pitchFamily="-109" charset="0"/>
              <a:buNone/>
            </a:pPr>
            <a:endParaRPr lang="en-US" sz="3500" smtClean="0">
              <a:ea typeface="ＭＳ Ｐゴシック" pitchFamily="34" charset="-128"/>
            </a:endParaRPr>
          </a:p>
        </p:txBody>
      </p:sp>
      <p:sp>
        <p:nvSpPr>
          <p:cNvPr id="24581" name="Text Box 39"/>
          <p:cNvSpPr txBox="1">
            <a:spLocks noChangeArrowheads="1"/>
          </p:cNvSpPr>
          <p:nvPr/>
        </p:nvSpPr>
        <p:spPr bwMode="auto">
          <a:xfrm>
            <a:off x="773113" y="3748088"/>
            <a:ext cx="38258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r>
              <a:rPr lang="en-US" sz="2000">
                <a:solidFill>
                  <a:schemeClr val="bg1"/>
                </a:solidFill>
                <a:latin typeface="Arial" charset="0"/>
              </a:rPr>
              <a:t>“Having the AP Exam score can make the difference when it comes down to awarding precious scholarship dollars.”</a:t>
            </a:r>
          </a:p>
          <a:p>
            <a:r>
              <a:rPr lang="en-US" sz="2000">
                <a:solidFill>
                  <a:schemeClr val="bg1"/>
                </a:solidFill>
                <a:latin typeface="Arial" charset="0"/>
              </a:rPr>
              <a:t>—Edwina Harris Hamby, former Dean of Admission, Fisk University</a:t>
            </a:r>
          </a:p>
        </p:txBody>
      </p:sp>
      <p:sp>
        <p:nvSpPr>
          <p:cNvPr id="7" name="TextBox 6"/>
          <p:cNvSpPr txBox="1"/>
          <p:nvPr/>
        </p:nvSpPr>
        <p:spPr>
          <a:xfrm>
            <a:off x="955675" y="6427788"/>
            <a:ext cx="5883275" cy="430212"/>
          </a:xfrm>
          <a:prstGeom prst="rect">
            <a:avLst/>
          </a:prstGeom>
          <a:noFill/>
        </p:spPr>
        <p:txBody>
          <a:bodyPr>
            <a:spAutoFit/>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r>
              <a:rPr lang="en-US" sz="1100">
                <a:solidFill>
                  <a:srgbClr val="000000"/>
                </a:solidFill>
                <a:latin typeface="Arial" charset="0"/>
              </a:rPr>
              <a:t>* Unpublished institutional research, Crux Research Inc. March 2007 </a:t>
            </a:r>
            <a:r>
              <a:rPr lang="en-US" sz="1100">
                <a:solidFill>
                  <a:srgbClr val="000000"/>
                </a:solidFill>
              </a:rPr>
              <a:t/>
            </a:r>
            <a:br>
              <a:rPr lang="en-US" sz="1100">
                <a:solidFill>
                  <a:srgbClr val="000000"/>
                </a:solidFill>
              </a:rPr>
            </a:br>
            <a:endParaRPr lang="en-US" sz="1100">
              <a:solidFill>
                <a:srgbClr val="000000"/>
              </a:solidFill>
            </a:endParaRPr>
          </a:p>
        </p:txBody>
      </p:sp>
      <p:sp>
        <p:nvSpPr>
          <p:cNvPr id="245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8E814F21-836A-4A1C-8A57-0B61C1C32D16}" type="slidenum">
              <a:rPr lang="en-US" sz="1100">
                <a:solidFill>
                  <a:srgbClr val="0099FF"/>
                </a:solidFill>
                <a:latin typeface="Arial" charset="0"/>
              </a:rPr>
              <a:pPr/>
              <a:t>14</a:t>
            </a:fld>
            <a:endParaRPr lang="en-US" sz="1100">
              <a:solidFill>
                <a:srgbClr val="0099FF"/>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pitchFamily="34" charset="-128"/>
              </a:rPr>
              <a:t>AP and College Success</a:t>
            </a:r>
          </a:p>
        </p:txBody>
      </p:sp>
      <p:sp>
        <p:nvSpPr>
          <p:cNvPr id="25603" name="Content Placeholder 2"/>
          <p:cNvSpPr>
            <a:spLocks noGrp="1"/>
          </p:cNvSpPr>
          <p:nvPr>
            <p:ph idx="1"/>
          </p:nvPr>
        </p:nvSpPr>
        <p:spPr>
          <a:xfrm>
            <a:off x="419100" y="1562100"/>
            <a:ext cx="4803775" cy="4327525"/>
          </a:xfrm>
        </p:spPr>
        <p:txBody>
          <a:bodyPr/>
          <a:lstStyle/>
          <a:p>
            <a:pPr marL="0" indent="0">
              <a:buFont typeface="Times" pitchFamily="-109" charset="0"/>
              <a:buNone/>
            </a:pPr>
            <a:r>
              <a:rPr lang="en-US" sz="2200" smtClean="0">
                <a:ea typeface="ＭＳ Ｐゴシック" pitchFamily="34" charset="-128"/>
              </a:rPr>
              <a:t>A recent study* showed that students who earned a 3, 4, or 5 on the AP Exam had </a:t>
            </a:r>
            <a:r>
              <a:rPr lang="en-US" sz="2200" b="1" smtClean="0">
                <a:ea typeface="ＭＳ Ｐゴシック" pitchFamily="34" charset="-128"/>
              </a:rPr>
              <a:t>higher first-year college grade point averages </a:t>
            </a:r>
            <a:r>
              <a:rPr lang="en-US" sz="2200" smtClean="0">
                <a:ea typeface="ＭＳ Ｐゴシック" pitchFamily="34" charset="-128"/>
              </a:rPr>
              <a:t>and were </a:t>
            </a:r>
            <a:r>
              <a:rPr lang="en-US" sz="2200" b="1" smtClean="0">
                <a:ea typeface="ＭＳ Ｐゴシック" pitchFamily="34" charset="-128"/>
              </a:rPr>
              <a:t>more likely to return for the second year of college </a:t>
            </a:r>
            <a:r>
              <a:rPr lang="en-US" sz="2200" smtClean="0">
                <a:ea typeface="ＭＳ Ｐゴシック" pitchFamily="34" charset="-128"/>
              </a:rPr>
              <a:t>than non-AP students of similar ability.</a:t>
            </a:r>
          </a:p>
          <a:p>
            <a:pPr marL="0" indent="0">
              <a:buFont typeface="Times" pitchFamily="-109" charset="0"/>
              <a:buNone/>
            </a:pPr>
            <a:endParaRPr lang="en-US" smtClean="0">
              <a:ea typeface="ＭＳ Ｐゴシック" pitchFamily="34" charset="-128"/>
            </a:endParaRPr>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D4089E98-6602-411D-9340-5B4FF33176CA}" type="slidenum">
              <a:rPr lang="en-US" sz="1100">
                <a:solidFill>
                  <a:srgbClr val="0099FF"/>
                </a:solidFill>
                <a:latin typeface="Arial" charset="0"/>
              </a:rPr>
              <a:pPr/>
              <a:t>15</a:t>
            </a:fld>
            <a:endParaRPr lang="en-US" sz="1100">
              <a:solidFill>
                <a:srgbClr val="0099FF"/>
              </a:solidFill>
              <a:latin typeface="Arial" charset="0"/>
            </a:endParaRPr>
          </a:p>
        </p:txBody>
      </p:sp>
      <p:sp>
        <p:nvSpPr>
          <p:cNvPr id="25605" name="TextBox 4"/>
          <p:cNvSpPr txBox="1">
            <a:spLocks noChangeArrowheads="1"/>
          </p:cNvSpPr>
          <p:nvPr/>
        </p:nvSpPr>
        <p:spPr bwMode="auto">
          <a:xfrm>
            <a:off x="873125" y="6180138"/>
            <a:ext cx="61420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r>
              <a:rPr lang="en-US" sz="1100">
                <a:solidFill>
                  <a:srgbClr val="000000"/>
                </a:solidFill>
                <a:latin typeface="Univers LT Std 45 Light" pitchFamily="34" charset="0"/>
              </a:rPr>
              <a:t>*Krista Mattern, Emily Shaw, and Xinhui Xiong, “The Relationship Between AP Exam Performance and College Outcomes” (2009), The College Board.</a:t>
            </a:r>
            <a:endParaRPr lang="en-US" sz="1100">
              <a:solidFill>
                <a:srgbClr val="000000"/>
              </a:solidFill>
            </a:endParaRPr>
          </a:p>
          <a:p>
            <a:r>
              <a:rPr lang="en-US" sz="1000">
                <a:solidFill>
                  <a:srgbClr val="000000"/>
                </a:solidFill>
              </a:rPr>
              <a:t/>
            </a:r>
            <a:br>
              <a:rPr lang="en-US" sz="1000">
                <a:solidFill>
                  <a:srgbClr val="000000"/>
                </a:solidFill>
              </a:rPr>
            </a:br>
            <a:endParaRPr lang="en-US" sz="1000">
              <a:solidFill>
                <a:srgbClr val="000000"/>
              </a:solidFill>
            </a:endParaRPr>
          </a:p>
        </p:txBody>
      </p:sp>
      <p:sp>
        <p:nvSpPr>
          <p:cNvPr id="6" name="Rectangle 3"/>
          <p:cNvSpPr txBox="1">
            <a:spLocks noChangeArrowheads="1"/>
          </p:cNvSpPr>
          <p:nvPr/>
        </p:nvSpPr>
        <p:spPr bwMode="auto">
          <a:xfrm>
            <a:off x="5500688" y="1649413"/>
            <a:ext cx="3159125" cy="3883025"/>
          </a:xfrm>
          <a:prstGeom prst="rect">
            <a:avLst/>
          </a:prstGeom>
          <a:noFill/>
          <a:ln w="9525">
            <a:noFill/>
            <a:miter lim="800000"/>
            <a:headEnd/>
            <a:tailEnd/>
          </a:ln>
        </p:spPr>
        <p:txBody>
          <a:bodyPr/>
          <a:lstStyle>
            <a:lvl1pPr marL="3175" indent="4763">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pPr>
              <a:lnSpc>
                <a:spcPct val="90000"/>
              </a:lnSpc>
              <a:spcBef>
                <a:spcPct val="50000"/>
              </a:spcBef>
              <a:buSzPct val="80000"/>
              <a:buFont typeface="Times" pitchFamily="-109" charset="0"/>
              <a:buNone/>
            </a:pPr>
            <a:r>
              <a:rPr lang="en-US" sz="2000">
                <a:solidFill>
                  <a:schemeClr val="accent1"/>
                </a:solidFill>
                <a:latin typeface="Arial" charset="0"/>
              </a:rPr>
              <a:t>“One of the best standard predictors of academic success at Harvard is performance on Advanced Placement Examinations.”</a:t>
            </a:r>
          </a:p>
          <a:p>
            <a:pPr>
              <a:lnSpc>
                <a:spcPct val="90000"/>
              </a:lnSpc>
              <a:spcBef>
                <a:spcPct val="50000"/>
              </a:spcBef>
              <a:buSzPct val="80000"/>
              <a:buFont typeface="Times" pitchFamily="-109" charset="0"/>
              <a:buNone/>
            </a:pPr>
            <a:r>
              <a:rPr lang="en-US" sz="2000">
                <a:solidFill>
                  <a:schemeClr val="accent1"/>
                </a:solidFill>
                <a:latin typeface="Arial" charset="0"/>
              </a:rPr>
              <a:t>—William Fitzsimmons,</a:t>
            </a:r>
            <a:br>
              <a:rPr lang="en-US" sz="2000">
                <a:solidFill>
                  <a:schemeClr val="accent1"/>
                </a:solidFill>
                <a:latin typeface="Arial" charset="0"/>
              </a:rPr>
            </a:br>
            <a:r>
              <a:rPr lang="en-US" sz="2000">
                <a:solidFill>
                  <a:schemeClr val="accent1"/>
                </a:solidFill>
                <a:latin typeface="Arial" charset="0"/>
              </a:rPr>
              <a:t>Dean of Admissions &amp; Financial Aid, Harvard University</a:t>
            </a:r>
          </a:p>
          <a:p>
            <a:pPr>
              <a:lnSpc>
                <a:spcPct val="90000"/>
              </a:lnSpc>
              <a:spcBef>
                <a:spcPct val="50000"/>
              </a:spcBef>
              <a:buSzPct val="80000"/>
              <a:buFont typeface="Times" pitchFamily="-109" charset="0"/>
              <a:buNone/>
            </a:pPr>
            <a:endParaRPr lang="en-US" sz="1400">
              <a:solidFill>
                <a:srgbClr val="8B9B93"/>
              </a:solidFill>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ea typeface="ＭＳ Ｐゴシック" pitchFamily="34" charset="-128"/>
              </a:rPr>
              <a:t>Learn More</a:t>
            </a:r>
          </a:p>
        </p:txBody>
      </p:sp>
      <p:sp>
        <p:nvSpPr>
          <p:cNvPr id="26627" name="Rectangle 3"/>
          <p:cNvSpPr>
            <a:spLocks noGrp="1" noChangeArrowheads="1"/>
          </p:cNvSpPr>
          <p:nvPr>
            <p:ph type="body" idx="1"/>
          </p:nvPr>
        </p:nvSpPr>
        <p:spPr/>
        <p:txBody>
          <a:bodyPr/>
          <a:lstStyle/>
          <a:p>
            <a:r>
              <a:rPr lang="en-US" dirty="0" smtClean="0">
                <a:ea typeface="ＭＳ Ｐゴシック" pitchFamily="34" charset="-128"/>
              </a:rPr>
              <a:t>For </a:t>
            </a:r>
            <a:r>
              <a:rPr lang="en-US" dirty="0" smtClean="0">
                <a:ea typeface="ＭＳ Ｐゴシック" pitchFamily="34" charset="-128"/>
              </a:rPr>
              <a:t>more information about AP courses and exams visit </a:t>
            </a:r>
            <a:r>
              <a:rPr lang="en-US" dirty="0" smtClean="0">
                <a:solidFill>
                  <a:schemeClr val="bg1"/>
                </a:solidFill>
                <a:ea typeface="ＭＳ Ｐゴシック" pitchFamily="34" charset="-128"/>
              </a:rPr>
              <a:t>www.collegeboard.org/apstudents</a:t>
            </a:r>
            <a:r>
              <a:rPr lang="en-US" dirty="0" smtClean="0">
                <a:ea typeface="ＭＳ Ｐゴシック" pitchFamily="34" charset="-128"/>
              </a:rPr>
              <a:t>.</a:t>
            </a:r>
          </a:p>
          <a:p>
            <a:endParaRPr lang="en-US" dirty="0" smtClean="0">
              <a:ea typeface="ＭＳ Ｐゴシック" pitchFamily="34" charset="-128"/>
            </a:endParaRP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FCB30FC5-EF03-4922-AC15-0BD7DAA01E1D}" type="slidenum">
              <a:rPr lang="en-US" sz="1100">
                <a:solidFill>
                  <a:srgbClr val="0099FF"/>
                </a:solidFill>
                <a:latin typeface="Arial" charset="0"/>
              </a:rPr>
              <a:pPr/>
              <a:t>16</a:t>
            </a:fld>
            <a:endParaRPr lang="en-US" sz="1100">
              <a:solidFill>
                <a:srgbClr val="0099FF"/>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81000" y="1433513"/>
            <a:ext cx="8305800" cy="4586287"/>
          </a:xfrm>
          <a:noFill/>
        </p:spPr>
        <p:txBody>
          <a:bodyPr/>
          <a:lstStyle/>
          <a:p>
            <a:pPr marL="0" indent="0">
              <a:buFont typeface="Times" pitchFamily="-109" charset="0"/>
              <a:buNone/>
            </a:pPr>
            <a:r>
              <a:rPr lang="en-US" smtClean="0">
                <a:ea typeface="ＭＳ Ｐゴシック" pitchFamily="34" charset="-128"/>
              </a:rPr>
              <a:t>Advanced Placement Program</a:t>
            </a:r>
            <a:r>
              <a:rPr lang="en-US" sz="2400" baseline="30000" smtClean="0">
                <a:ea typeface="ＭＳ Ｐゴシック" pitchFamily="34" charset="-128"/>
              </a:rPr>
              <a:t>®</a:t>
            </a:r>
            <a:r>
              <a:rPr lang="en-US" smtClean="0">
                <a:ea typeface="ＭＳ Ｐゴシック" pitchFamily="34" charset="-128"/>
              </a:rPr>
              <a:t> (AP</a:t>
            </a:r>
            <a:r>
              <a:rPr lang="en-US" sz="2400" baseline="30000" smtClean="0">
                <a:ea typeface="ＭＳ Ｐゴシック" pitchFamily="34" charset="-128"/>
              </a:rPr>
              <a:t>®</a:t>
            </a:r>
            <a:r>
              <a:rPr lang="en-US" smtClean="0">
                <a:ea typeface="ＭＳ Ｐゴシック" pitchFamily="34" charset="-128"/>
              </a:rPr>
              <a:t>) </a:t>
            </a:r>
            <a:r>
              <a:rPr lang="en-US" b="1" smtClean="0">
                <a:ea typeface="ＭＳ Ｐゴシック" pitchFamily="34" charset="-128"/>
              </a:rPr>
              <a:t>courses</a:t>
            </a:r>
            <a:r>
              <a:rPr lang="en-US" smtClean="0">
                <a:ea typeface="ＭＳ Ｐゴシック" pitchFamily="34" charset="-128"/>
              </a:rPr>
              <a:t> are college-level courses offered in high school. AP courses reflect what is taught in top introductory college courses</a:t>
            </a:r>
          </a:p>
          <a:p>
            <a:pPr marL="0" indent="0">
              <a:buFont typeface="Times" pitchFamily="-109" charset="0"/>
              <a:buNone/>
            </a:pPr>
            <a:r>
              <a:rPr lang="en-US" smtClean="0">
                <a:ea typeface="ＭＳ Ｐゴシック" pitchFamily="34" charset="-128"/>
              </a:rPr>
              <a:t>At the end of course, students take </a:t>
            </a:r>
            <a:r>
              <a:rPr lang="en-US" b="1" smtClean="0">
                <a:ea typeface="ＭＳ Ｐゴシック" pitchFamily="34" charset="-128"/>
              </a:rPr>
              <a:t>AP Exams</a:t>
            </a:r>
            <a:r>
              <a:rPr lang="en-US" smtClean="0">
                <a:ea typeface="ＭＳ Ｐゴシック" pitchFamily="34" charset="-128"/>
              </a:rPr>
              <a:t>—standardized exams that measure how well students have mastered college-level course work. </a:t>
            </a:r>
          </a:p>
          <a:p>
            <a:pPr marL="0" indent="0">
              <a:buFont typeface="Times" pitchFamily="-109" charset="0"/>
              <a:buNone/>
            </a:pPr>
            <a:r>
              <a:rPr lang="en-US" smtClean="0">
                <a:ea typeface="ＭＳ Ｐゴシック" pitchFamily="34" charset="-128"/>
              </a:rPr>
              <a:t>Students who do well on AP Exams can earn credit and/or placement into advanced courses in college.</a:t>
            </a:r>
          </a:p>
        </p:txBody>
      </p:sp>
      <p:sp>
        <p:nvSpPr>
          <p:cNvPr id="12291" name="Rectangle 12"/>
          <p:cNvSpPr>
            <a:spLocks noGrp="1" noChangeArrowheads="1"/>
          </p:cNvSpPr>
          <p:nvPr>
            <p:ph type="title"/>
          </p:nvPr>
        </p:nvSpPr>
        <p:spPr>
          <a:noFill/>
        </p:spPr>
        <p:txBody>
          <a:bodyPr/>
          <a:lstStyle/>
          <a:p>
            <a:r>
              <a:rPr lang="en-US" smtClean="0">
                <a:ea typeface="ＭＳ Ｐゴシック" pitchFamily="34" charset="-128"/>
              </a:rPr>
              <a:t>The Basics</a:t>
            </a:r>
            <a:endParaRPr lang="en-US" baseline="30000" smtClean="0">
              <a:ea typeface="ＭＳ Ｐゴシック" pitchFamily="34" charset="-128"/>
            </a:endParaRPr>
          </a:p>
        </p:txBody>
      </p:sp>
      <p:sp>
        <p:nvSpPr>
          <p:cNvPr id="122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BAC1B6EA-2441-4997-8504-20153285C2C3}" type="slidenum">
              <a:rPr lang="en-US" sz="1100">
                <a:solidFill>
                  <a:srgbClr val="0099FF"/>
                </a:solidFill>
                <a:latin typeface="Arial" charset="0"/>
              </a:rPr>
              <a:pPr/>
              <a:t>2</a:t>
            </a:fld>
            <a:endParaRPr lang="en-US" sz="1100">
              <a:solidFill>
                <a:srgbClr val="0099FF"/>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ea typeface="ＭＳ Ｐゴシック" pitchFamily="34" charset="-128"/>
              </a:rPr>
              <a:t>The Benefits of AP Courses</a:t>
            </a:r>
          </a:p>
        </p:txBody>
      </p:sp>
      <p:sp>
        <p:nvSpPr>
          <p:cNvPr id="19459" name="Content Placeholder 2"/>
          <p:cNvSpPr>
            <a:spLocks noGrp="1"/>
          </p:cNvSpPr>
          <p:nvPr>
            <p:ph idx="1"/>
          </p:nvPr>
        </p:nvSpPr>
        <p:spPr>
          <a:xfrm>
            <a:off x="419100" y="1562100"/>
            <a:ext cx="5275263" cy="4327525"/>
          </a:xfrm>
        </p:spPr>
        <p:txBody>
          <a:bodyPr/>
          <a:lstStyle/>
          <a:p>
            <a:pPr marL="0" indent="0">
              <a:buFont typeface="Times" pitchFamily="-109" charset="0"/>
              <a:buNone/>
            </a:pPr>
            <a:r>
              <a:rPr lang="en-US" smtClean="0">
                <a:ea typeface="ＭＳ Ｐゴシック" pitchFamily="34" charset="-128"/>
              </a:rPr>
              <a:t>AP courses can be challenging, but it’s work that pays off.</a:t>
            </a:r>
          </a:p>
          <a:p>
            <a:pPr marL="0" indent="0"/>
            <a:r>
              <a:rPr lang="en-US" sz="2200" smtClean="0">
                <a:ea typeface="ＭＳ Ｐゴシック" pitchFamily="34" charset="-128"/>
              </a:rPr>
              <a:t>AP courses are often the most interesting and fulfilling courses a student takes in high school.</a:t>
            </a:r>
          </a:p>
          <a:p>
            <a:pPr marL="0" indent="0"/>
            <a:r>
              <a:rPr lang="en-US" sz="2200" smtClean="0">
                <a:ea typeface="ＭＳ Ｐゴシック" pitchFamily="34" charset="-128"/>
              </a:rPr>
              <a:t>AP teachers are among the most prepared, dedicated, and inspiring teachers at their schools.</a:t>
            </a:r>
          </a:p>
          <a:p>
            <a:pPr marL="0" indent="0"/>
            <a:r>
              <a:rPr lang="en-US" sz="2200" smtClean="0">
                <a:ea typeface="ＭＳ Ｐゴシック" pitchFamily="34" charset="-128"/>
              </a:rPr>
              <a:t>Students develop confidence, and learn the study habits and time management skills essential for success in college.</a:t>
            </a:r>
          </a:p>
          <a:p>
            <a:pPr marL="0" indent="0"/>
            <a:endParaRPr lang="en-US" smtClean="0">
              <a:ea typeface="ＭＳ Ｐゴシック" pitchFamily="34" charset="-128"/>
            </a:endParaRPr>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1CF853C3-8868-42E5-8735-42E5735C221A}" type="slidenum">
              <a:rPr lang="en-US" sz="1100">
                <a:solidFill>
                  <a:srgbClr val="0099FF"/>
                </a:solidFill>
                <a:latin typeface="Arial" charset="0"/>
              </a:rPr>
              <a:pPr/>
              <a:t>3</a:t>
            </a:fld>
            <a:endParaRPr lang="en-US" sz="1100">
              <a:solidFill>
                <a:srgbClr val="0099FF"/>
              </a:solidFill>
              <a:latin typeface="Arial" charset="0"/>
            </a:endParaRPr>
          </a:p>
        </p:txBody>
      </p:sp>
      <p:pic>
        <p:nvPicPr>
          <p:cNvPr id="1331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0" y="1703388"/>
            <a:ext cx="29448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ea typeface="ＭＳ Ｐゴシック" pitchFamily="34" charset="-128"/>
              </a:rPr>
              <a:t>AP and College Admission</a:t>
            </a:r>
          </a:p>
        </p:txBody>
      </p:sp>
      <p:sp>
        <p:nvSpPr>
          <p:cNvPr id="14339" name="Content Placeholder 2"/>
          <p:cNvSpPr>
            <a:spLocks noGrp="1"/>
          </p:cNvSpPr>
          <p:nvPr>
            <p:ph idx="1"/>
          </p:nvPr>
        </p:nvSpPr>
        <p:spPr>
          <a:xfrm>
            <a:off x="419100" y="1562100"/>
            <a:ext cx="5149850" cy="4327525"/>
          </a:xfrm>
        </p:spPr>
        <p:txBody>
          <a:bodyPr/>
          <a:lstStyle/>
          <a:p>
            <a:r>
              <a:rPr lang="en-US" sz="2600" smtClean="0">
                <a:ea typeface="ＭＳ Ｐゴシック" pitchFamily="34" charset="-128"/>
              </a:rPr>
              <a:t>Colleges rank “Grades in college prep courses” and “Strength of curriculum” as the </a:t>
            </a:r>
            <a:r>
              <a:rPr lang="en-US" sz="2600" b="1" smtClean="0">
                <a:ea typeface="ＭＳ Ｐゴシック" pitchFamily="34" charset="-128"/>
              </a:rPr>
              <a:t>top two factors </a:t>
            </a:r>
            <a:r>
              <a:rPr lang="en-US" sz="2600" smtClean="0">
                <a:ea typeface="ＭＳ Ｐゴシック" pitchFamily="34" charset="-128"/>
              </a:rPr>
              <a:t>in the admission decision.*</a:t>
            </a:r>
          </a:p>
          <a:p>
            <a:r>
              <a:rPr lang="en-US" sz="2600" smtClean="0">
                <a:ea typeface="ＭＳ Ｐゴシック" pitchFamily="34" charset="-128"/>
              </a:rPr>
              <a:t>85% of selective colleges and universities report that a student’s AP experience </a:t>
            </a:r>
            <a:r>
              <a:rPr lang="en-US" sz="2600" b="1" smtClean="0">
                <a:ea typeface="ＭＳ Ｐゴシック" pitchFamily="34" charset="-128"/>
              </a:rPr>
              <a:t>favorably impacts </a:t>
            </a:r>
            <a:r>
              <a:rPr lang="en-US" sz="2600" smtClean="0">
                <a:ea typeface="ＭＳ Ｐゴシック" pitchFamily="34" charset="-128"/>
              </a:rPr>
              <a:t>admission decisions.**</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C081E69F-D6D2-467A-93EC-2E3B98C3F7BA}" type="slidenum">
              <a:rPr lang="en-US" sz="1100">
                <a:solidFill>
                  <a:srgbClr val="0099FF"/>
                </a:solidFill>
                <a:latin typeface="Arial" charset="0"/>
              </a:rPr>
              <a:pPr/>
              <a:t>4</a:t>
            </a:fld>
            <a:endParaRPr lang="en-US" sz="1100">
              <a:solidFill>
                <a:srgbClr val="0099FF"/>
              </a:solidFill>
              <a:latin typeface="Arial" charset="0"/>
            </a:endParaRPr>
          </a:p>
        </p:txBody>
      </p:sp>
      <p:sp>
        <p:nvSpPr>
          <p:cNvPr id="14341" name="Content Placeholder 2"/>
          <p:cNvSpPr txBox="1">
            <a:spLocks/>
          </p:cNvSpPr>
          <p:nvPr/>
        </p:nvSpPr>
        <p:spPr bwMode="auto">
          <a:xfrm>
            <a:off x="5827713" y="1597025"/>
            <a:ext cx="287972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r>
              <a:rPr lang="en-US" sz="2000">
                <a:solidFill>
                  <a:schemeClr val="bg1"/>
                </a:solidFill>
                <a:latin typeface="Arial" charset="0"/>
              </a:rPr>
              <a:t>“We look favorably on students who have taken AP courses. The presence of AP courses is a sign that a student has chosen to challenge him/herself.”</a:t>
            </a:r>
          </a:p>
          <a:p>
            <a:r>
              <a:rPr lang="en-US" sz="2000" b="1" i="1">
                <a:solidFill>
                  <a:schemeClr val="bg1"/>
                </a:solidFill>
                <a:latin typeface="Arial" charset="0"/>
              </a:rPr>
              <a:t>—</a:t>
            </a:r>
            <a:r>
              <a:rPr lang="en-US" sz="2000">
                <a:solidFill>
                  <a:schemeClr val="bg1"/>
                </a:solidFill>
                <a:latin typeface="Arial" charset="0"/>
              </a:rPr>
              <a:t>Admission Officer</a:t>
            </a:r>
          </a:p>
        </p:txBody>
      </p:sp>
      <p:sp>
        <p:nvSpPr>
          <p:cNvPr id="9" name="TextBox 8"/>
          <p:cNvSpPr txBox="1"/>
          <p:nvPr/>
        </p:nvSpPr>
        <p:spPr>
          <a:xfrm>
            <a:off x="873125" y="6262688"/>
            <a:ext cx="5883275" cy="600075"/>
          </a:xfrm>
          <a:prstGeom prst="rect">
            <a:avLst/>
          </a:prstGeom>
          <a:noFill/>
        </p:spPr>
        <p:txBody>
          <a:bodyPr>
            <a:spAutoFit/>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r>
              <a:rPr lang="en-US" sz="1100">
                <a:solidFill>
                  <a:srgbClr val="000000"/>
                </a:solidFill>
                <a:latin typeface="Arial" charset="0"/>
              </a:rPr>
              <a:t>* </a:t>
            </a:r>
            <a:r>
              <a:rPr lang="en-US" sz="1100" i="1">
                <a:solidFill>
                  <a:srgbClr val="000000"/>
                </a:solidFill>
                <a:latin typeface="Arial" charset="0"/>
              </a:rPr>
              <a:t>2009 State of College Admission</a:t>
            </a:r>
            <a:r>
              <a:rPr lang="en-US" sz="1100">
                <a:solidFill>
                  <a:srgbClr val="000000"/>
                </a:solidFill>
                <a:latin typeface="Arial" charset="0"/>
              </a:rPr>
              <a:t>, NACAC</a:t>
            </a:r>
          </a:p>
          <a:p>
            <a:r>
              <a:rPr lang="en-US" sz="1100">
                <a:solidFill>
                  <a:srgbClr val="000000"/>
                </a:solidFill>
                <a:latin typeface="Arial" charset="0"/>
              </a:rPr>
              <a:t>**  Unpublished institutional research, Crux Research Inc. March 2007 </a:t>
            </a:r>
            <a:r>
              <a:rPr lang="en-US" sz="1100">
                <a:solidFill>
                  <a:srgbClr val="000000"/>
                </a:solidFill>
              </a:rPr>
              <a:t/>
            </a:r>
            <a:br>
              <a:rPr lang="en-US" sz="1100">
                <a:solidFill>
                  <a:srgbClr val="000000"/>
                </a:solidFill>
              </a:rPr>
            </a:br>
            <a:endParaRPr lang="en-US" sz="11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ea typeface="ＭＳ Ｐゴシック" pitchFamily="34" charset="-128"/>
              </a:rPr>
              <a:t>AP Courses Offered by Our School:</a:t>
            </a:r>
          </a:p>
        </p:txBody>
      </p:sp>
      <p:sp>
        <p:nvSpPr>
          <p:cNvPr id="15363" name="Rectangle 3"/>
          <p:cNvSpPr>
            <a:spLocks noGrp="1" noChangeArrowheads="1"/>
          </p:cNvSpPr>
          <p:nvPr>
            <p:ph type="body" idx="1"/>
          </p:nvPr>
        </p:nvSpPr>
        <p:spPr/>
        <p:txBody>
          <a:bodyPr numCol="2"/>
          <a:lstStyle/>
          <a:p>
            <a:pPr marL="0" indent="0">
              <a:buNone/>
            </a:pPr>
            <a:r>
              <a:rPr lang="en-US" sz="1400" dirty="0" smtClean="0">
                <a:ea typeface="ＭＳ Ｐゴシック" pitchFamily="34" charset="-128"/>
              </a:rPr>
              <a:t>Required with the Academy at some point:</a:t>
            </a:r>
          </a:p>
          <a:p>
            <a:pPr>
              <a:buFontTx/>
              <a:buChar char="-"/>
            </a:pPr>
            <a:r>
              <a:rPr lang="en-US" sz="1400" dirty="0" smtClean="0">
                <a:ea typeface="ＭＳ Ｐゴシック" pitchFamily="34" charset="-128"/>
              </a:rPr>
              <a:t>AP World History</a:t>
            </a:r>
          </a:p>
          <a:p>
            <a:pPr>
              <a:buFontTx/>
              <a:buChar char="-"/>
            </a:pPr>
            <a:r>
              <a:rPr lang="en-US" sz="1400" dirty="0" smtClean="0">
                <a:ea typeface="ＭＳ Ｐゴシック" pitchFamily="34" charset="-128"/>
              </a:rPr>
              <a:t>AP Biology</a:t>
            </a:r>
          </a:p>
          <a:p>
            <a:pPr>
              <a:buFontTx/>
              <a:buChar char="-"/>
            </a:pPr>
            <a:r>
              <a:rPr lang="en-US" sz="1400" dirty="0" smtClean="0">
                <a:ea typeface="ＭＳ Ｐゴシック" pitchFamily="34" charset="-128"/>
              </a:rPr>
              <a:t>AP US History</a:t>
            </a:r>
          </a:p>
          <a:p>
            <a:pPr>
              <a:buFontTx/>
              <a:buChar char="-"/>
            </a:pPr>
            <a:r>
              <a:rPr lang="en-US" sz="1400" dirty="0" smtClean="0">
                <a:ea typeface="ＭＳ Ｐゴシック" pitchFamily="34" charset="-128"/>
              </a:rPr>
              <a:t>AP European History</a:t>
            </a:r>
          </a:p>
          <a:p>
            <a:pPr>
              <a:buFontTx/>
              <a:buChar char="-"/>
            </a:pPr>
            <a:r>
              <a:rPr lang="en-US" sz="1400" dirty="0" smtClean="0">
                <a:ea typeface="ＭＳ Ｐゴシック" pitchFamily="34" charset="-128"/>
              </a:rPr>
              <a:t>AP English Literature and Composition</a:t>
            </a:r>
          </a:p>
          <a:p>
            <a:pPr>
              <a:buFontTx/>
              <a:buChar char="-"/>
            </a:pPr>
            <a:r>
              <a:rPr lang="en-US" sz="1400" dirty="0" smtClean="0">
                <a:ea typeface="ＭＳ Ｐゴシック" pitchFamily="34" charset="-128"/>
              </a:rPr>
              <a:t>AP English Language and Composition</a:t>
            </a:r>
          </a:p>
          <a:p>
            <a:pPr>
              <a:buFontTx/>
              <a:buChar char="-"/>
            </a:pPr>
            <a:r>
              <a:rPr lang="en-US" sz="1400" dirty="0" smtClean="0">
                <a:ea typeface="ＭＳ Ｐゴシック" pitchFamily="34" charset="-128"/>
              </a:rPr>
              <a:t>AP Chemistry or AP Physics or AP Environmental Science</a:t>
            </a:r>
          </a:p>
          <a:p>
            <a:pPr>
              <a:buFontTx/>
              <a:buChar char="-"/>
            </a:pPr>
            <a:r>
              <a:rPr lang="en-US" sz="1400" dirty="0" smtClean="0">
                <a:ea typeface="ＭＳ Ｐゴシック" pitchFamily="34" charset="-128"/>
              </a:rPr>
              <a:t>AP US Government</a:t>
            </a:r>
          </a:p>
          <a:p>
            <a:pPr>
              <a:buFontTx/>
              <a:buChar char="-"/>
            </a:pPr>
            <a:r>
              <a:rPr lang="en-US" sz="1400" dirty="0" smtClean="0">
                <a:ea typeface="ＭＳ Ｐゴシック" pitchFamily="34" charset="-128"/>
              </a:rPr>
              <a:t>AP Macroeconomics</a:t>
            </a:r>
          </a:p>
          <a:p>
            <a:pPr>
              <a:buFontTx/>
              <a:buChar char="-"/>
            </a:pPr>
            <a:r>
              <a:rPr lang="en-US" sz="1400" dirty="0" smtClean="0">
                <a:ea typeface="ＭＳ Ｐゴシック" pitchFamily="34" charset="-128"/>
              </a:rPr>
              <a:t>AP Statistics or AP Calculus AB or AP Calculus BC</a:t>
            </a:r>
          </a:p>
          <a:p>
            <a:pPr marL="0" indent="0">
              <a:buNone/>
            </a:pPr>
            <a:endParaRPr lang="en-US" sz="1400" dirty="0" smtClean="0">
              <a:ea typeface="ＭＳ Ｐゴシック" pitchFamily="34" charset="-128"/>
            </a:endParaRPr>
          </a:p>
          <a:p>
            <a:pPr marL="0" indent="0">
              <a:buNone/>
            </a:pPr>
            <a:r>
              <a:rPr lang="en-US" sz="1400" dirty="0" smtClean="0">
                <a:ea typeface="ＭＳ Ｐゴシック" pitchFamily="34" charset="-128"/>
              </a:rPr>
              <a:t>Additional Electives</a:t>
            </a:r>
          </a:p>
          <a:p>
            <a:pPr marL="0" indent="0">
              <a:buNone/>
            </a:pPr>
            <a:r>
              <a:rPr lang="en-US" sz="1400" dirty="0" smtClean="0">
                <a:ea typeface="ＭＳ Ｐゴシック" pitchFamily="34" charset="-128"/>
              </a:rPr>
              <a:t>AP Human Geography</a:t>
            </a:r>
          </a:p>
          <a:p>
            <a:pPr marL="0" indent="0">
              <a:buNone/>
            </a:pPr>
            <a:r>
              <a:rPr lang="en-US" sz="1400" dirty="0" smtClean="0">
                <a:ea typeface="ＭＳ Ｐゴシック" pitchFamily="34" charset="-128"/>
              </a:rPr>
              <a:t>AP Art History</a:t>
            </a:r>
          </a:p>
          <a:p>
            <a:pPr marL="0" indent="0">
              <a:buNone/>
            </a:pPr>
            <a:r>
              <a:rPr lang="en-US" sz="1400" dirty="0" smtClean="0">
                <a:ea typeface="ＭＳ Ｐゴシック" pitchFamily="34" charset="-128"/>
              </a:rPr>
              <a:t>AP Spanish Language</a:t>
            </a:r>
          </a:p>
          <a:p>
            <a:pPr marL="0" indent="0">
              <a:buNone/>
            </a:pPr>
            <a:r>
              <a:rPr lang="en-US" sz="1400" dirty="0" smtClean="0">
                <a:ea typeface="ＭＳ Ｐゴシック" pitchFamily="34" charset="-128"/>
              </a:rPr>
              <a:t>AP Psychology</a:t>
            </a:r>
          </a:p>
          <a:p>
            <a:pPr>
              <a:buFontTx/>
              <a:buChar char="-"/>
            </a:pPr>
            <a:endParaRPr lang="en-US" dirty="0" smtClean="0">
              <a:ea typeface="ＭＳ Ｐゴシック" pitchFamily="34" charset="-128"/>
            </a:endParaRP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39B5DD95-8B9A-4B84-AFC9-59CBD0CBA7B9}" type="slidenum">
              <a:rPr lang="en-US" sz="1100">
                <a:solidFill>
                  <a:srgbClr val="0099FF"/>
                </a:solidFill>
                <a:latin typeface="Arial" charset="0"/>
              </a:rPr>
              <a:pPr/>
              <a:t>5</a:t>
            </a:fld>
            <a:endParaRPr lang="en-US" sz="1100">
              <a:solidFill>
                <a:srgbClr val="0099FF"/>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34" charset="-128"/>
              </a:rPr>
              <a:t>What Are AP Courses Like?</a:t>
            </a:r>
          </a:p>
        </p:txBody>
      </p:sp>
      <p:sp>
        <p:nvSpPr>
          <p:cNvPr id="18435" name="Content Placeholder 2"/>
          <p:cNvSpPr>
            <a:spLocks noGrp="1"/>
          </p:cNvSpPr>
          <p:nvPr>
            <p:ph idx="1"/>
          </p:nvPr>
        </p:nvSpPr>
        <p:spPr/>
        <p:txBody>
          <a:bodyPr/>
          <a:lstStyle/>
          <a:p>
            <a:pPr marL="0" indent="0">
              <a:buFont typeface="Times" pitchFamily="-109" charset="0"/>
              <a:buNone/>
            </a:pPr>
            <a:r>
              <a:rPr lang="en-US" smtClean="0">
                <a:ea typeface="ＭＳ Ｐゴシック" pitchFamily="34" charset="-128"/>
              </a:rPr>
              <a:t>AP courses typically demand more of students than regular or honors courses. </a:t>
            </a:r>
          </a:p>
          <a:p>
            <a:pPr marL="0" indent="0"/>
            <a:r>
              <a:rPr lang="en-US" sz="2400" smtClean="0">
                <a:ea typeface="ＭＳ Ｐゴシック" pitchFamily="34" charset="-128"/>
              </a:rPr>
              <a:t>Classes tend to be fast-paced and cover more material than typical high school classes.</a:t>
            </a:r>
          </a:p>
          <a:p>
            <a:pPr marL="0" indent="0"/>
            <a:r>
              <a:rPr lang="en-US" sz="2400" smtClean="0">
                <a:ea typeface="ＭＳ Ｐゴシック" pitchFamily="34" charset="-128"/>
              </a:rPr>
              <a:t>More time, inside and outside of the classroom, is required to complete lessons, assignments and homework.</a:t>
            </a:r>
          </a:p>
          <a:p>
            <a:pPr marL="0" indent="0"/>
            <a:r>
              <a:rPr lang="en-US" sz="2400" smtClean="0">
                <a:ea typeface="ＭＳ Ｐゴシック" pitchFamily="34" charset="-128"/>
              </a:rPr>
              <a:t>AP teachers expect their students to think critically, analyze and synthesize facts and data, weigh competing perspectives, and write clearly and persuasively.</a:t>
            </a:r>
          </a:p>
          <a:p>
            <a:pPr marL="0" indent="0"/>
            <a:endParaRPr lang="en-US" smtClean="0">
              <a:ea typeface="ＭＳ Ｐゴシック" pitchFamily="34" charset="-128"/>
            </a:endParaRPr>
          </a:p>
          <a:p>
            <a:pPr marL="0" indent="0"/>
            <a:endParaRPr lang="en-US" smtClean="0">
              <a:ea typeface="ＭＳ Ｐゴシック" pitchFamily="34" charset="-128"/>
            </a:endParaRPr>
          </a:p>
          <a:p>
            <a:pPr marL="0" indent="0"/>
            <a:endParaRPr lang="en-US" smtClean="0">
              <a:ea typeface="ＭＳ Ｐゴシック" pitchFamily="34" charset="-128"/>
            </a:endParaRP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36079799-58C9-4BEA-B07C-FF376EC3D418}" type="slidenum">
              <a:rPr lang="en-US" sz="1100">
                <a:solidFill>
                  <a:srgbClr val="0099FF"/>
                </a:solidFill>
                <a:latin typeface="Arial" charset="0"/>
              </a:rPr>
              <a:pPr/>
              <a:t>6</a:t>
            </a:fld>
            <a:endParaRPr lang="en-US" sz="1100">
              <a:solidFill>
                <a:srgbClr val="0099FF"/>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pitchFamily="34" charset="-128"/>
              </a:rPr>
              <a:t>AP Exams</a:t>
            </a:r>
          </a:p>
        </p:txBody>
      </p:sp>
      <p:sp>
        <p:nvSpPr>
          <p:cNvPr id="17411" name="Content Placeholder 2"/>
          <p:cNvSpPr>
            <a:spLocks noGrp="1"/>
          </p:cNvSpPr>
          <p:nvPr>
            <p:ph idx="1"/>
          </p:nvPr>
        </p:nvSpPr>
        <p:spPr>
          <a:xfrm>
            <a:off x="419100" y="1562100"/>
            <a:ext cx="5718175" cy="4327525"/>
          </a:xfrm>
        </p:spPr>
        <p:txBody>
          <a:bodyPr/>
          <a:lstStyle/>
          <a:p>
            <a:r>
              <a:rPr lang="en-US" smtClean="0">
                <a:ea typeface="ＭＳ Ｐゴシック" pitchFamily="34" charset="-128"/>
              </a:rPr>
              <a:t>AP Exams are administered by schools worldwide on set dates each May.</a:t>
            </a:r>
          </a:p>
          <a:p>
            <a:r>
              <a:rPr lang="en-US" smtClean="0">
                <a:ea typeface="ＭＳ Ｐゴシック" pitchFamily="34" charset="-128"/>
              </a:rPr>
              <a:t>Exams usually last around three hours.</a:t>
            </a:r>
          </a:p>
          <a:p>
            <a:r>
              <a:rPr lang="en-US" smtClean="0">
                <a:ea typeface="ＭＳ Ｐゴシック" pitchFamily="34" charset="-128"/>
              </a:rPr>
              <a:t>Each AP Exam contains:</a:t>
            </a:r>
          </a:p>
          <a:p>
            <a:pPr lvl="1"/>
            <a:r>
              <a:rPr lang="en-US" smtClean="0">
                <a:ea typeface="ＭＳ Ｐゴシック" pitchFamily="34" charset="-128"/>
              </a:rPr>
              <a:t>Multiple-choice questions</a:t>
            </a:r>
          </a:p>
          <a:p>
            <a:pPr lvl="1"/>
            <a:r>
              <a:rPr lang="en-US" smtClean="0">
                <a:ea typeface="ＭＳ Ｐゴシック" pitchFamily="34" charset="-128"/>
              </a:rPr>
              <a:t>Free-response questions (essay, problem-solving, oral response)</a:t>
            </a:r>
          </a:p>
          <a:p>
            <a:endParaRPr lang="en-US" smtClean="0">
              <a:ea typeface="ＭＳ Ｐゴシック" pitchFamily="34" charset="-128"/>
            </a:endParaRP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4DF1B781-84A9-4E03-8EA8-E15CAC6DE009}" type="slidenum">
              <a:rPr lang="en-US" sz="1100">
                <a:solidFill>
                  <a:srgbClr val="0099FF"/>
                </a:solidFill>
                <a:latin typeface="Arial" charset="0"/>
              </a:rPr>
              <a:pPr/>
              <a:t>7</a:t>
            </a:fld>
            <a:endParaRPr lang="en-US" sz="1100">
              <a:solidFill>
                <a:srgbClr val="0099FF"/>
              </a:solidFill>
              <a:latin typeface="Arial" charset="0"/>
            </a:endParaRPr>
          </a:p>
        </p:txBody>
      </p:sp>
      <p:pic>
        <p:nvPicPr>
          <p:cNvPr id="174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838" y="1704975"/>
            <a:ext cx="26924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ea typeface="ＭＳ Ｐゴシック" pitchFamily="34" charset="-128"/>
              </a:rPr>
              <a:t>AP Exam Fees</a:t>
            </a:r>
          </a:p>
        </p:txBody>
      </p:sp>
      <p:sp>
        <p:nvSpPr>
          <p:cNvPr id="18435" name="Rectangle 3"/>
          <p:cNvSpPr>
            <a:spLocks noGrp="1" noChangeArrowheads="1"/>
          </p:cNvSpPr>
          <p:nvPr>
            <p:ph type="body" idx="1"/>
          </p:nvPr>
        </p:nvSpPr>
        <p:spPr>
          <a:xfrm>
            <a:off x="381000" y="1890713"/>
            <a:ext cx="8305800" cy="4176712"/>
          </a:xfrm>
        </p:spPr>
        <p:txBody>
          <a:bodyPr/>
          <a:lstStyle/>
          <a:p>
            <a:r>
              <a:rPr lang="en-US" dirty="0" smtClean="0">
                <a:ea typeface="ＭＳ Ｐゴシック" pitchFamily="34" charset="-128"/>
              </a:rPr>
              <a:t>AP Exam fee for 2012 is $87 per exam.</a:t>
            </a:r>
          </a:p>
          <a:p>
            <a:r>
              <a:rPr lang="en-US" dirty="0" smtClean="0">
                <a:ea typeface="ＭＳ Ｐゴシック" pitchFamily="34" charset="-128"/>
              </a:rPr>
              <a:t>For students with financial need, the College Board provides a $22 per exam fee reduction</a:t>
            </a:r>
            <a:r>
              <a:rPr lang="en-US" dirty="0" smtClean="0">
                <a:ea typeface="ＭＳ Ｐゴシック" pitchFamily="34" charset="-128"/>
              </a:rPr>
              <a:t>.</a:t>
            </a:r>
            <a:endParaRPr lang="en-US" dirty="0" smtClean="0">
              <a:ea typeface="ＭＳ Ｐゴシック" pitchFamily="34" charset="-128"/>
            </a:endParaRPr>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0CCE3D73-F5FE-4905-A70F-493EAAC5E58F}" type="slidenum">
              <a:rPr lang="en-US" sz="1100">
                <a:solidFill>
                  <a:srgbClr val="0099FF"/>
                </a:solidFill>
                <a:latin typeface="Arial" charset="0"/>
              </a:rPr>
              <a:pPr/>
              <a:t>8</a:t>
            </a:fld>
            <a:endParaRPr lang="en-US" sz="1100">
              <a:solidFill>
                <a:srgbClr val="0099FF"/>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ea typeface="ＭＳ Ｐゴシック" pitchFamily="34" charset="-128"/>
              </a:rPr>
              <a:t>Why Take AP Exams?</a:t>
            </a:r>
          </a:p>
        </p:txBody>
      </p:sp>
      <p:sp>
        <p:nvSpPr>
          <p:cNvPr id="23555" name="Rectangle 3"/>
          <p:cNvSpPr>
            <a:spLocks noGrp="1" noChangeArrowheads="1"/>
          </p:cNvSpPr>
          <p:nvPr>
            <p:ph type="body" idx="1"/>
          </p:nvPr>
        </p:nvSpPr>
        <p:spPr>
          <a:xfrm>
            <a:off x="338138" y="1570038"/>
            <a:ext cx="8305800" cy="4551362"/>
          </a:xfrm>
        </p:spPr>
        <p:txBody>
          <a:bodyPr/>
          <a:lstStyle/>
          <a:p>
            <a:pPr marL="0" indent="4763">
              <a:buFont typeface="Times" pitchFamily="-109" charset="0"/>
              <a:buNone/>
            </a:pPr>
            <a:r>
              <a:rPr lang="en-US" smtClean="0">
                <a:ea typeface="ＭＳ Ｐゴシック" pitchFamily="34" charset="-128"/>
              </a:rPr>
              <a:t>Most two- and four-year colleges and universities in the United States offer credit or advanced placement for qualifying AP Exam scores.</a:t>
            </a:r>
          </a:p>
          <a:p>
            <a:pPr marL="0" indent="4763"/>
            <a:r>
              <a:rPr lang="en-US" sz="2400" b="1" smtClean="0">
                <a:ea typeface="ＭＳ Ｐゴシック" pitchFamily="34" charset="-128"/>
              </a:rPr>
              <a:t>Credit</a:t>
            </a:r>
            <a:r>
              <a:rPr lang="en-US" sz="2400" smtClean="0">
                <a:ea typeface="ＭＳ Ｐゴシック" pitchFamily="34" charset="-128"/>
              </a:rPr>
              <a:t>: Students earn credit toward their college degrees.</a:t>
            </a:r>
          </a:p>
          <a:p>
            <a:pPr marL="0" indent="4763"/>
            <a:r>
              <a:rPr lang="en-US" sz="2400" b="1" smtClean="0">
                <a:ea typeface="ＭＳ Ｐゴシック" pitchFamily="34" charset="-128"/>
              </a:rPr>
              <a:t>Advanced placement</a:t>
            </a:r>
            <a:r>
              <a:rPr lang="en-US" sz="2400" smtClean="0">
                <a:ea typeface="ＭＳ Ｐゴシック" pitchFamily="34" charset="-128"/>
              </a:rPr>
              <a:t>: Students can skip introductory courses and move directly into higher-level classes, and/or fulfill general education requirements.</a:t>
            </a:r>
          </a:p>
          <a:p>
            <a:pPr marL="0" indent="4763">
              <a:buFont typeface="Times" pitchFamily="-109" charset="0"/>
              <a:buNone/>
            </a:pPr>
            <a:endParaRPr lang="en-US" smtClean="0">
              <a:ea typeface="ＭＳ Ｐゴシック" pitchFamily="34" charset="-128"/>
            </a:endParaRPr>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9" charset="0"/>
                <a:ea typeface="ＭＳ Ｐゴシック" pitchFamily="34" charset="-128"/>
              </a:defRPr>
            </a:lvl1pPr>
            <a:lvl2pPr marL="742950" indent="-285750">
              <a:defRPr sz="2400">
                <a:solidFill>
                  <a:schemeClr val="tx1"/>
                </a:solidFill>
                <a:latin typeface="Times" pitchFamily="-109" charset="0"/>
                <a:ea typeface="ＭＳ Ｐゴシック" pitchFamily="34" charset="-128"/>
              </a:defRPr>
            </a:lvl2pPr>
            <a:lvl3pPr marL="1143000" indent="-228600">
              <a:defRPr sz="2400">
                <a:solidFill>
                  <a:schemeClr val="tx1"/>
                </a:solidFill>
                <a:latin typeface="Times" pitchFamily="-109" charset="0"/>
                <a:ea typeface="ＭＳ Ｐゴシック" pitchFamily="34" charset="-128"/>
              </a:defRPr>
            </a:lvl3pPr>
            <a:lvl4pPr marL="1600200" indent="-228600">
              <a:defRPr sz="2400">
                <a:solidFill>
                  <a:schemeClr val="tx1"/>
                </a:solidFill>
                <a:latin typeface="Times" pitchFamily="-109" charset="0"/>
                <a:ea typeface="ＭＳ Ｐゴシック" pitchFamily="34" charset="-128"/>
              </a:defRPr>
            </a:lvl4pPr>
            <a:lvl5pPr marL="2057400" indent="-228600">
              <a:defRPr sz="2400">
                <a:solidFill>
                  <a:schemeClr val="tx1"/>
                </a:solidFill>
                <a:latin typeface="Times" pitchFamily="-109"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9" charset="0"/>
                <a:ea typeface="ＭＳ Ｐゴシック" pitchFamily="34" charset="-128"/>
              </a:defRPr>
            </a:lvl9pPr>
          </a:lstStyle>
          <a:p>
            <a:fld id="{1D161F86-4170-4B5D-BA8D-D018DA926D11}" type="slidenum">
              <a:rPr lang="en-US" sz="1100">
                <a:solidFill>
                  <a:srgbClr val="0099FF"/>
                </a:solidFill>
                <a:latin typeface="Arial" charset="0"/>
              </a:rPr>
              <a:pPr/>
              <a:t>9</a:t>
            </a:fld>
            <a:endParaRPr lang="en-US" sz="1100">
              <a:solidFill>
                <a:srgbClr val="0099FF"/>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B BrandingPPTCyanTemplate">
  <a:themeElements>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fontScheme name="CB BrandingPPTCya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9" charset="0"/>
          </a:defRPr>
        </a:defPPr>
      </a:lstStyle>
    </a:lnDef>
  </a:objectDefaults>
  <a:extraClrSchemeLst>
    <a:extraClrScheme>
      <a:clrScheme name="CB BrandingPPTCya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B BrandingPPTCya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B BrandingPPTCya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B BrandingPPTCya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B BrandingPPTCya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B BrandingPPTCya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B BrandingPPTCya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B BrandingPPTCya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B BrandingPPTCya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B BrandingPPTCya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B BrandingPPTCya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B BrandingPPTCya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Creative 03:Users:mhaber:Documents:Merri's BrandingTemplatesWIP:PPTBrandingTemplates:CB BrandingPPTCyanTemplate</Template>
  <TotalTime>978</TotalTime>
  <Words>1309</Words>
  <Application>Microsoft Office PowerPoint</Application>
  <PresentationFormat>On-screen Show (4:3)</PresentationFormat>
  <Paragraphs>121</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vt:lpstr>
      <vt:lpstr>ＭＳ Ｐゴシック</vt:lpstr>
      <vt:lpstr>Arial</vt:lpstr>
      <vt:lpstr>Univers LT Std 45 Light</vt:lpstr>
      <vt:lpstr>Times New Roman</vt:lpstr>
      <vt:lpstr>CB BrandingPPTCyanTemplate</vt:lpstr>
      <vt:lpstr>The AP® Program</vt:lpstr>
      <vt:lpstr>The Basics</vt:lpstr>
      <vt:lpstr>The Benefits of AP Courses</vt:lpstr>
      <vt:lpstr>AP and College Admission</vt:lpstr>
      <vt:lpstr>AP Courses Offered by Our School:</vt:lpstr>
      <vt:lpstr>What Are AP Courses Like?</vt:lpstr>
      <vt:lpstr>AP Exams</vt:lpstr>
      <vt:lpstr>AP Exam Fees</vt:lpstr>
      <vt:lpstr>Why Take AP Exams?</vt:lpstr>
      <vt:lpstr>AP Credit Expands Students’ Options</vt:lpstr>
      <vt:lpstr>AP Credit Policy Information</vt:lpstr>
      <vt:lpstr>AP Helps Students Graduate on Time…</vt:lpstr>
      <vt:lpstr>… and Save Money</vt:lpstr>
      <vt:lpstr> AP Boosts Eligibility for Scholarships </vt:lpstr>
      <vt:lpstr>AP and College Success</vt:lpstr>
      <vt:lpstr>Learn More</vt:lpstr>
    </vt:vector>
  </TitlesOfParts>
  <Company>881-0272721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rkoch</dc:creator>
  <cp:lastModifiedBy>Illinois School District U-46</cp:lastModifiedBy>
  <cp:revision>252</cp:revision>
  <cp:lastPrinted>2004-02-09T20:38:09Z</cp:lastPrinted>
  <dcterms:created xsi:type="dcterms:W3CDTF">2004-02-25T20:42:46Z</dcterms:created>
  <dcterms:modified xsi:type="dcterms:W3CDTF">2013-10-01T18:46:16Z</dcterms:modified>
</cp:coreProperties>
</file>